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unknown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70" r:id="rId13"/>
    <p:sldId id="268" r:id="rId14"/>
    <p:sldId id="269" r:id="rId15"/>
    <p:sldId id="282" r:id="rId16"/>
    <p:sldId id="283" r:id="rId17"/>
    <p:sldId id="277" r:id="rId18"/>
    <p:sldId id="289" r:id="rId19"/>
    <p:sldId id="280" r:id="rId20"/>
    <p:sldId id="284" r:id="rId21"/>
    <p:sldId id="285" r:id="rId22"/>
    <p:sldId id="288" r:id="rId23"/>
    <p:sldId id="286" r:id="rId24"/>
    <p:sldId id="287" r:id="rId25"/>
  </p:sldIdLst>
  <p:sldSz cx="14630400" cy="8229600"/>
  <p:notesSz cx="6858000" cy="9144000"/>
  <p:defaultTextStyle>
    <a:defPPr>
      <a:defRPr lang="en-US"/>
    </a:defPPr>
    <a:lvl1pPr marL="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4660"/>
  </p:normalViewPr>
  <p:slideViewPr>
    <p:cSldViewPr>
      <p:cViewPr varScale="1">
        <p:scale>
          <a:sx n="92" d="100"/>
          <a:sy n="92" d="100"/>
        </p:scale>
        <p:origin x="-576" y="-10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chraje\Desktop\Acoustic%20work\the%20best%20stuff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chraje\Documents\day%20and%20night%20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chraje\Desktop\Whale%20Shark%20Master%20File\DATA\WS%20201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chraje\Desktop\Whale%20Shark%20Master%20File\DATA\WS%20201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chraje\Desktop\Whale%20Shark%20Master%20File\DATA\WS%20201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chraje\Desktop\Whale%20Shark%20Master%20File\DATA\WS%20201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chraje\Desktop\Acoustic%20work\the%20best%20stuff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chraje\Documents\day%20and%20night%20dat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chraje\Desktop\Acoustic%20work\the%20best%20stuff2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chraje\Documents\day%20and%20night%20data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chraje\Documents\compiled%20depth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chraje\Desktop\Acoustic%20work\the%20best%20stuff2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chraje\Desktop\Acoustic%20work\the%20best%20stuff2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chraje\Desktop\Acoustic%20work\the%20best%20stuff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41"/>
    </mc:Choice>
    <mc:Fallback>
      <c:style val="4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Monthly</a:t>
            </a:r>
            <a:r>
              <a:rPr lang="en-US" baseline="0"/>
              <a:t> Whale Shark Detections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63500"/>
          </c:spPr>
          <c:marker>
            <c:symbol val="none"/>
          </c:marker>
          <c:cat>
            <c:numRef>
              <c:f>Temporal!$L$2:$L$28</c:f>
              <c:numCache>
                <c:formatCode>mmm\-yyyy</c:formatCode>
                <c:ptCount val="27"/>
                <c:pt idx="0">
                  <c:v>40238</c:v>
                </c:pt>
                <c:pt idx="1">
                  <c:v>40269</c:v>
                </c:pt>
                <c:pt idx="2">
                  <c:v>40299</c:v>
                </c:pt>
                <c:pt idx="3">
                  <c:v>40330</c:v>
                </c:pt>
                <c:pt idx="4">
                  <c:v>40360</c:v>
                </c:pt>
                <c:pt idx="5">
                  <c:v>40391</c:v>
                </c:pt>
                <c:pt idx="6">
                  <c:v>40422</c:v>
                </c:pt>
                <c:pt idx="7">
                  <c:v>40452</c:v>
                </c:pt>
                <c:pt idx="8">
                  <c:v>40483</c:v>
                </c:pt>
                <c:pt idx="9">
                  <c:v>40513</c:v>
                </c:pt>
                <c:pt idx="10">
                  <c:v>40544</c:v>
                </c:pt>
                <c:pt idx="11">
                  <c:v>40575</c:v>
                </c:pt>
                <c:pt idx="12">
                  <c:v>40603</c:v>
                </c:pt>
                <c:pt idx="13">
                  <c:v>40634</c:v>
                </c:pt>
                <c:pt idx="14">
                  <c:v>40664</c:v>
                </c:pt>
                <c:pt idx="15">
                  <c:v>40695</c:v>
                </c:pt>
                <c:pt idx="16">
                  <c:v>40725</c:v>
                </c:pt>
                <c:pt idx="17">
                  <c:v>40756</c:v>
                </c:pt>
                <c:pt idx="18">
                  <c:v>40787</c:v>
                </c:pt>
                <c:pt idx="19">
                  <c:v>40817</c:v>
                </c:pt>
                <c:pt idx="20">
                  <c:v>40848</c:v>
                </c:pt>
                <c:pt idx="21">
                  <c:v>40878</c:v>
                </c:pt>
                <c:pt idx="22">
                  <c:v>40909</c:v>
                </c:pt>
                <c:pt idx="23">
                  <c:v>40940</c:v>
                </c:pt>
                <c:pt idx="24">
                  <c:v>40969</c:v>
                </c:pt>
                <c:pt idx="25">
                  <c:v>41000</c:v>
                </c:pt>
                <c:pt idx="26">
                  <c:v>41030</c:v>
                </c:pt>
              </c:numCache>
            </c:numRef>
          </c:cat>
          <c:val>
            <c:numRef>
              <c:f>Temporal!$M$2:$M$28</c:f>
              <c:numCache>
                <c:formatCode>General</c:formatCode>
                <c:ptCount val="27"/>
                <c:pt idx="0">
                  <c:v>181</c:v>
                </c:pt>
                <c:pt idx="1">
                  <c:v>3197</c:v>
                </c:pt>
                <c:pt idx="2">
                  <c:v>3709</c:v>
                </c:pt>
                <c:pt idx="3">
                  <c:v>306</c:v>
                </c:pt>
                <c:pt idx="4">
                  <c:v>44</c:v>
                </c:pt>
                <c:pt idx="5">
                  <c:v>14</c:v>
                </c:pt>
                <c:pt idx="6">
                  <c:v>14</c:v>
                </c:pt>
                <c:pt idx="7">
                  <c:v>28</c:v>
                </c:pt>
                <c:pt idx="8">
                  <c:v>30</c:v>
                </c:pt>
                <c:pt idx="9">
                  <c:v>46</c:v>
                </c:pt>
                <c:pt idx="10">
                  <c:v>343</c:v>
                </c:pt>
                <c:pt idx="11">
                  <c:v>810</c:v>
                </c:pt>
                <c:pt idx="12">
                  <c:v>458</c:v>
                </c:pt>
                <c:pt idx="13">
                  <c:v>9673</c:v>
                </c:pt>
                <c:pt idx="14">
                  <c:v>2313</c:v>
                </c:pt>
                <c:pt idx="15">
                  <c:v>738</c:v>
                </c:pt>
                <c:pt idx="16">
                  <c:v>100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28</c:v>
                </c:pt>
                <c:pt idx="22">
                  <c:v>524</c:v>
                </c:pt>
                <c:pt idx="23">
                  <c:v>1639</c:v>
                </c:pt>
                <c:pt idx="24">
                  <c:v>2446</c:v>
                </c:pt>
                <c:pt idx="25">
                  <c:v>1842</c:v>
                </c:pt>
                <c:pt idx="26">
                  <c:v>2962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081152"/>
        <c:axId val="105431808"/>
      </c:lineChart>
      <c:dateAx>
        <c:axId val="92081152"/>
        <c:scaling>
          <c:orientation val="minMax"/>
        </c:scaling>
        <c:delete val="0"/>
        <c:axPos val="b"/>
        <c:numFmt formatCode="mmm\-yyyy" sourceLinked="1"/>
        <c:majorTickMark val="none"/>
        <c:minorTickMark val="none"/>
        <c:tickLblPos val="nextTo"/>
        <c:crossAx val="105431808"/>
        <c:crosses val="autoZero"/>
        <c:auto val="1"/>
        <c:lblOffset val="100"/>
        <c:baseTimeUnit val="months"/>
        <c:majorUnit val="2"/>
        <c:majorTimeUnit val="months"/>
        <c:minorUnit val="2"/>
        <c:minorTimeUnit val="months"/>
      </c:dateAx>
      <c:valAx>
        <c:axId val="10543180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Number of Detections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920811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1"/>
                </a:solidFill>
              </a:defRPr>
            </a:pPr>
            <a:r>
              <a:rPr lang="en-US">
                <a:solidFill>
                  <a:schemeClr val="accent1"/>
                </a:solidFill>
              </a:rPr>
              <a:t>Sharks Per Month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756678228622517E-2"/>
          <c:y val="0.16116001068800728"/>
          <c:w val="0.9423721411454532"/>
          <c:h val="0.75988987492256921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Sheet4!$O$2:$O$28</c:f>
              <c:numCache>
                <c:formatCode>mmm\-yyyy</c:formatCode>
                <c:ptCount val="27"/>
                <c:pt idx="0">
                  <c:v>40238</c:v>
                </c:pt>
                <c:pt idx="1">
                  <c:v>40269</c:v>
                </c:pt>
                <c:pt idx="2">
                  <c:v>40299</c:v>
                </c:pt>
                <c:pt idx="3">
                  <c:v>40330</c:v>
                </c:pt>
                <c:pt idx="4">
                  <c:v>40360</c:v>
                </c:pt>
                <c:pt idx="5">
                  <c:v>40391</c:v>
                </c:pt>
                <c:pt idx="6">
                  <c:v>40422</c:v>
                </c:pt>
                <c:pt idx="7">
                  <c:v>40452</c:v>
                </c:pt>
                <c:pt idx="8">
                  <c:v>40483</c:v>
                </c:pt>
                <c:pt idx="9">
                  <c:v>40513</c:v>
                </c:pt>
                <c:pt idx="10">
                  <c:v>40544</c:v>
                </c:pt>
                <c:pt idx="11">
                  <c:v>40575</c:v>
                </c:pt>
                <c:pt idx="12">
                  <c:v>40603</c:v>
                </c:pt>
                <c:pt idx="13">
                  <c:v>40634</c:v>
                </c:pt>
                <c:pt idx="14">
                  <c:v>40664</c:v>
                </c:pt>
                <c:pt idx="15">
                  <c:v>40695</c:v>
                </c:pt>
                <c:pt idx="16">
                  <c:v>40725</c:v>
                </c:pt>
                <c:pt idx="17">
                  <c:v>40756</c:v>
                </c:pt>
                <c:pt idx="18">
                  <c:v>40787</c:v>
                </c:pt>
                <c:pt idx="19">
                  <c:v>40817</c:v>
                </c:pt>
                <c:pt idx="20">
                  <c:v>40848</c:v>
                </c:pt>
                <c:pt idx="21">
                  <c:v>40878</c:v>
                </c:pt>
                <c:pt idx="22">
                  <c:v>40909</c:v>
                </c:pt>
                <c:pt idx="23">
                  <c:v>40940</c:v>
                </c:pt>
                <c:pt idx="24">
                  <c:v>40969</c:v>
                </c:pt>
                <c:pt idx="25">
                  <c:v>41000</c:v>
                </c:pt>
                <c:pt idx="26">
                  <c:v>41030</c:v>
                </c:pt>
              </c:numCache>
            </c:numRef>
          </c:cat>
          <c:val>
            <c:numRef>
              <c:f>Sheet4!$P$2:$P$28</c:f>
              <c:numCache>
                <c:formatCode>General</c:formatCode>
                <c:ptCount val="27"/>
                <c:pt idx="0">
                  <c:v>3</c:v>
                </c:pt>
                <c:pt idx="1">
                  <c:v>21</c:v>
                </c:pt>
                <c:pt idx="2">
                  <c:v>13</c:v>
                </c:pt>
                <c:pt idx="3">
                  <c:v>6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4</c:v>
                </c:pt>
                <c:pt idx="11">
                  <c:v>5</c:v>
                </c:pt>
                <c:pt idx="12">
                  <c:v>5</c:v>
                </c:pt>
                <c:pt idx="13">
                  <c:v>32</c:v>
                </c:pt>
                <c:pt idx="14">
                  <c:v>14</c:v>
                </c:pt>
                <c:pt idx="15">
                  <c:v>10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5</c:v>
                </c:pt>
                <c:pt idx="23">
                  <c:v>10</c:v>
                </c:pt>
                <c:pt idx="24">
                  <c:v>14</c:v>
                </c:pt>
                <c:pt idx="25">
                  <c:v>14</c:v>
                </c:pt>
                <c:pt idx="26">
                  <c:v>12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931520"/>
        <c:axId val="105933056"/>
      </c:lineChart>
      <c:dateAx>
        <c:axId val="105931520"/>
        <c:scaling>
          <c:orientation val="minMax"/>
        </c:scaling>
        <c:delete val="0"/>
        <c:axPos val="b"/>
        <c:numFmt formatCode="mmm\-yyyy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accent1"/>
                </a:solidFill>
              </a:defRPr>
            </a:pPr>
            <a:endParaRPr lang="en-US"/>
          </a:p>
        </c:txPr>
        <c:crossAx val="105933056"/>
        <c:crosses val="autoZero"/>
        <c:auto val="1"/>
        <c:lblOffset val="100"/>
        <c:baseTimeUnit val="months"/>
        <c:majorUnit val="2"/>
        <c:majorTimeUnit val="months"/>
      </c:dateAx>
      <c:valAx>
        <c:axId val="1059330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>
                    <a:solidFill>
                      <a:schemeClr val="accent1"/>
                    </a:solidFill>
                  </a:defRPr>
                </a:pPr>
                <a:r>
                  <a:rPr lang="en-US" sz="1400">
                    <a:solidFill>
                      <a:schemeClr val="accent1"/>
                    </a:solidFill>
                  </a:rPr>
                  <a:t>Number of Sharks Detected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accent1"/>
                </a:solidFill>
              </a:defRPr>
            </a:pPr>
            <a:endParaRPr lang="en-US"/>
          </a:p>
        </c:txPr>
        <c:crossAx val="1059315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41"/>
    </mc:Choice>
    <mc:Fallback>
      <c:style val="4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Site Fidelity in 2010 Sharks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Sharks!$K$70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cat>
            <c:numRef>
              <c:f>Sharks!$J$71:$J$73</c:f>
              <c:numCache>
                <c:formatCode>General</c:formatCode>
                <c:ptCount val="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</c:numCache>
            </c:numRef>
          </c:cat>
          <c:val>
            <c:numRef>
              <c:f>Sharks!$K$71:$K$73</c:f>
              <c:numCache>
                <c:formatCode>General</c:formatCode>
                <c:ptCount val="3"/>
                <c:pt idx="0">
                  <c:v>34</c:v>
                </c:pt>
                <c:pt idx="1">
                  <c:v>15</c:v>
                </c:pt>
                <c:pt idx="2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958400"/>
        <c:axId val="105960192"/>
      </c:barChart>
      <c:catAx>
        <c:axId val="10595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5960192"/>
        <c:crosses val="autoZero"/>
        <c:auto val="1"/>
        <c:lblAlgn val="ctr"/>
        <c:lblOffset val="100"/>
        <c:noMultiLvlLbl val="0"/>
      </c:catAx>
      <c:valAx>
        <c:axId val="10596019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2010 Sharks Detected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59584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41"/>
    </mc:Choice>
    <mc:Fallback>
      <c:style val="4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Site Fidelity in 2011 Sharks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numRef>
              <c:f>Sharks!$J$71:$J$73</c:f>
              <c:numCache>
                <c:formatCode>General</c:formatCode>
                <c:ptCount val="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</c:numCache>
            </c:numRef>
          </c:cat>
          <c:val>
            <c:numRef>
              <c:f>Sharks!$L$71:$L$73</c:f>
              <c:numCache>
                <c:formatCode>General</c:formatCode>
                <c:ptCount val="3"/>
                <c:pt idx="0">
                  <c:v>0</c:v>
                </c:pt>
                <c:pt idx="1">
                  <c:v>24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980672"/>
        <c:axId val="105982208"/>
      </c:barChart>
      <c:catAx>
        <c:axId val="10598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5982208"/>
        <c:crosses val="autoZero"/>
        <c:auto val="1"/>
        <c:lblAlgn val="ctr"/>
        <c:lblOffset val="100"/>
        <c:noMultiLvlLbl val="0"/>
      </c:catAx>
      <c:valAx>
        <c:axId val="10598220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2011 Sharks Detected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59806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2010 Percent Site Fidelity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numRef>
              <c:f>Sharks!$J$71:$J$73</c:f>
              <c:numCache>
                <c:formatCode>General</c:formatCode>
                <c:ptCount val="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</c:numCache>
            </c:numRef>
          </c:cat>
          <c:val>
            <c:numRef>
              <c:f>Sharks!$N$71:$N$73</c:f>
              <c:numCache>
                <c:formatCode>0.00%</c:formatCode>
                <c:ptCount val="3"/>
                <c:pt idx="0">
                  <c:v>1</c:v>
                </c:pt>
                <c:pt idx="1">
                  <c:v>0.44117647058823528</c:v>
                </c:pt>
                <c:pt idx="2">
                  <c:v>0.20588235294117646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014976"/>
        <c:axId val="106016768"/>
      </c:barChart>
      <c:catAx>
        <c:axId val="10601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0"/>
            </a:pPr>
            <a:endParaRPr lang="en-US"/>
          </a:p>
        </c:txPr>
        <c:crossAx val="106016768"/>
        <c:crosses val="autoZero"/>
        <c:auto val="1"/>
        <c:lblAlgn val="ctr"/>
        <c:lblOffset val="100"/>
        <c:noMultiLvlLbl val="0"/>
      </c:catAx>
      <c:valAx>
        <c:axId val="106016768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 of 2010 Sharks</a:t>
                </a:r>
              </a:p>
            </c:rich>
          </c:tx>
          <c:layout/>
          <c:overlay val="0"/>
        </c:title>
        <c:numFmt formatCode="0.00%" sourceLinked="1"/>
        <c:majorTickMark val="out"/>
        <c:minorTickMark val="none"/>
        <c:tickLblPos val="nextTo"/>
        <c:crossAx val="1060149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2011 Percent Site Fidelity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numRef>
              <c:f>Sharks!$J$71:$J$73</c:f>
              <c:numCache>
                <c:formatCode>General</c:formatCode>
                <c:ptCount val="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</c:numCache>
            </c:numRef>
          </c:cat>
          <c:val>
            <c:numRef>
              <c:f>Sharks!$O$71:$O$73</c:f>
              <c:numCache>
                <c:formatCode>0.00%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0.41666666666666669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106880"/>
        <c:axId val="106108416"/>
      </c:barChart>
      <c:catAx>
        <c:axId val="10610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6108416"/>
        <c:crosses val="autoZero"/>
        <c:auto val="1"/>
        <c:lblAlgn val="ctr"/>
        <c:lblOffset val="100"/>
        <c:noMultiLvlLbl val="0"/>
      </c:catAx>
      <c:valAx>
        <c:axId val="106108416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 of 2011 Sharks</a:t>
                </a:r>
              </a:p>
            </c:rich>
          </c:tx>
          <c:layout/>
          <c:overlay val="0"/>
        </c:title>
        <c:numFmt formatCode="0.00%" sourceLinked="1"/>
        <c:majorTickMark val="out"/>
        <c:minorTickMark val="none"/>
        <c:tickLblPos val="nextTo"/>
        <c:crossAx val="1061068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Off</a:t>
            </a:r>
            <a:r>
              <a:rPr lang="en-US" baseline="0" dirty="0" smtClean="0"/>
              <a:t>site</a:t>
            </a:r>
            <a:r>
              <a:rPr lang="en-US" dirty="0" smtClean="0"/>
              <a:t> </a:t>
            </a:r>
            <a:r>
              <a:rPr lang="en-US" dirty="0"/>
              <a:t>Habitat Use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Spatial!$T$3</c:f>
              <c:strCache>
                <c:ptCount val="1"/>
                <c:pt idx="0">
                  <c:v>North Inshore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Spatial!$T$3:$T$6</c:f>
              <c:strCache>
                <c:ptCount val="4"/>
                <c:pt idx="0">
                  <c:v>North Inshore</c:v>
                </c:pt>
                <c:pt idx="1">
                  <c:v>South Inshore</c:v>
                </c:pt>
                <c:pt idx="2">
                  <c:v>Abu Latt</c:v>
                </c:pt>
                <c:pt idx="3">
                  <c:v>Offshore</c:v>
                </c:pt>
              </c:strCache>
            </c:strRef>
          </c:cat>
          <c:val>
            <c:numRef>
              <c:f>Spatial!$U$3:$X$3</c:f>
              <c:numCache>
                <c:formatCode>General</c:formatCode>
                <c:ptCount val="4"/>
                <c:pt idx="0" formatCode="0.00">
                  <c:v>1764.3333333333301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2"/>
          <c:order val="1"/>
          <c:tx>
            <c:strRef>
              <c:f>Spatial!$T$4</c:f>
              <c:strCache>
                <c:ptCount val="1"/>
                <c:pt idx="0">
                  <c:v>South Inshore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Spatial!$T$3:$T$6</c:f>
              <c:strCache>
                <c:ptCount val="4"/>
                <c:pt idx="0">
                  <c:v>North Inshore</c:v>
                </c:pt>
                <c:pt idx="1">
                  <c:v>South Inshore</c:v>
                </c:pt>
                <c:pt idx="2">
                  <c:v>Abu Latt</c:v>
                </c:pt>
                <c:pt idx="3">
                  <c:v>Offshore</c:v>
                </c:pt>
              </c:strCache>
            </c:strRef>
          </c:cat>
          <c:val>
            <c:numRef>
              <c:f>Spatial!$U$4:$X$4</c:f>
              <c:numCache>
                <c:formatCode>0.00</c:formatCode>
                <c:ptCount val="4"/>
                <c:pt idx="0" formatCode="General">
                  <c:v>0</c:v>
                </c:pt>
                <c:pt idx="1">
                  <c:v>44.2</c:v>
                </c:pt>
                <c:pt idx="2" formatCode="General">
                  <c:v>0</c:v>
                </c:pt>
                <c:pt idx="3" formatCode="General">
                  <c:v>0</c:v>
                </c:pt>
              </c:numCache>
            </c:numRef>
          </c:val>
        </c:ser>
        <c:ser>
          <c:idx val="3"/>
          <c:order val="2"/>
          <c:tx>
            <c:strRef>
              <c:f>Spatial!$T$5</c:f>
              <c:strCache>
                <c:ptCount val="1"/>
                <c:pt idx="0">
                  <c:v>Abu Latt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Spatial!$T$3:$T$6</c:f>
              <c:strCache>
                <c:ptCount val="4"/>
                <c:pt idx="0">
                  <c:v>North Inshore</c:v>
                </c:pt>
                <c:pt idx="1">
                  <c:v>South Inshore</c:v>
                </c:pt>
                <c:pt idx="2">
                  <c:v>Abu Latt</c:v>
                </c:pt>
                <c:pt idx="3">
                  <c:v>Offshore</c:v>
                </c:pt>
              </c:strCache>
            </c:strRef>
          </c:cat>
          <c:val>
            <c:numRef>
              <c:f>Spatial!$U$5:$X$5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 formatCode="0.00">
                  <c:v>43</c:v>
                </c:pt>
                <c:pt idx="3">
                  <c:v>0</c:v>
                </c:pt>
              </c:numCache>
            </c:numRef>
          </c:val>
        </c:ser>
        <c:ser>
          <c:idx val="4"/>
          <c:order val="3"/>
          <c:tx>
            <c:strRef>
              <c:f>Spatial!$T$6</c:f>
              <c:strCache>
                <c:ptCount val="1"/>
                <c:pt idx="0">
                  <c:v>Offshore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Spatial!$T$3:$T$6</c:f>
              <c:strCache>
                <c:ptCount val="4"/>
                <c:pt idx="0">
                  <c:v>North Inshore</c:v>
                </c:pt>
                <c:pt idx="1">
                  <c:v>South Inshore</c:v>
                </c:pt>
                <c:pt idx="2">
                  <c:v>Abu Latt</c:v>
                </c:pt>
                <c:pt idx="3">
                  <c:v>Offshore</c:v>
                </c:pt>
              </c:strCache>
            </c:strRef>
          </c:cat>
          <c:val>
            <c:numRef>
              <c:f>Spatial!$U$6:$X$6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 formatCode="0.00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91"/>
        <c:axId val="106152704"/>
        <c:axId val="106154240"/>
      </c:barChart>
      <c:catAx>
        <c:axId val="106152704"/>
        <c:scaling>
          <c:orientation val="minMax"/>
        </c:scaling>
        <c:delete val="0"/>
        <c:axPos val="b"/>
        <c:majorTickMark val="none"/>
        <c:minorTickMark val="none"/>
        <c:tickLblPos val="nextTo"/>
        <c:crossAx val="106154240"/>
        <c:crosses val="autoZero"/>
        <c:auto val="1"/>
        <c:lblAlgn val="ctr"/>
        <c:lblOffset val="100"/>
        <c:noMultiLvlLbl val="0"/>
      </c:catAx>
      <c:valAx>
        <c:axId val="10615424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Detections per Receiver</a:t>
                </a:r>
              </a:p>
            </c:rich>
          </c:tx>
          <c:layout/>
          <c:overlay val="0"/>
        </c:title>
        <c:numFmt formatCode="0.00" sourceLinked="1"/>
        <c:majorTickMark val="none"/>
        <c:minorTickMark val="none"/>
        <c:tickLblPos val="nextTo"/>
        <c:crossAx val="1061527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Offsite Sharks Per Region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Sheet5!$F$12</c:f>
              <c:strCache>
                <c:ptCount val="1"/>
                <c:pt idx="0">
                  <c:v>North Inshore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Sheet5!$F$12:$F$15</c:f>
              <c:strCache>
                <c:ptCount val="4"/>
                <c:pt idx="0">
                  <c:v>North Inshore</c:v>
                </c:pt>
                <c:pt idx="1">
                  <c:v>South Inshore</c:v>
                </c:pt>
                <c:pt idx="2">
                  <c:v>Abu Latt</c:v>
                </c:pt>
                <c:pt idx="3">
                  <c:v>Offshore</c:v>
                </c:pt>
              </c:strCache>
            </c:strRef>
          </c:cat>
          <c:val>
            <c:numRef>
              <c:f>Sheet5!$G$12:$J$12</c:f>
              <c:numCache>
                <c:formatCode>General</c:formatCode>
                <c:ptCount val="4"/>
                <c:pt idx="0">
                  <c:v>49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2"/>
          <c:order val="1"/>
          <c:tx>
            <c:strRef>
              <c:f>Sheet5!$F$13</c:f>
              <c:strCache>
                <c:ptCount val="1"/>
                <c:pt idx="0">
                  <c:v>South Inshore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Sheet5!$F$12:$F$15</c:f>
              <c:strCache>
                <c:ptCount val="4"/>
                <c:pt idx="0">
                  <c:v>North Inshore</c:v>
                </c:pt>
                <c:pt idx="1">
                  <c:v>South Inshore</c:v>
                </c:pt>
                <c:pt idx="2">
                  <c:v>Abu Latt</c:v>
                </c:pt>
                <c:pt idx="3">
                  <c:v>Offshore</c:v>
                </c:pt>
              </c:strCache>
            </c:strRef>
          </c:cat>
          <c:val>
            <c:numRef>
              <c:f>Sheet5!$G$13:$J$13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3"/>
          <c:order val="2"/>
          <c:tx>
            <c:strRef>
              <c:f>Sheet5!$F$14</c:f>
              <c:strCache>
                <c:ptCount val="1"/>
                <c:pt idx="0">
                  <c:v>Abu Latt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Sheet5!$F$12:$F$15</c:f>
              <c:strCache>
                <c:ptCount val="4"/>
                <c:pt idx="0">
                  <c:v>North Inshore</c:v>
                </c:pt>
                <c:pt idx="1">
                  <c:v>South Inshore</c:v>
                </c:pt>
                <c:pt idx="2">
                  <c:v>Abu Latt</c:v>
                </c:pt>
                <c:pt idx="3">
                  <c:v>Offshore</c:v>
                </c:pt>
              </c:strCache>
            </c:strRef>
          </c:cat>
          <c:val>
            <c:numRef>
              <c:f>Sheet5!$G$14:$J$14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13</c:v>
                </c:pt>
                <c:pt idx="3">
                  <c:v>0</c:v>
                </c:pt>
              </c:numCache>
            </c:numRef>
          </c:val>
        </c:ser>
        <c:ser>
          <c:idx val="4"/>
          <c:order val="3"/>
          <c:tx>
            <c:strRef>
              <c:f>Sheet5!$F$15</c:f>
              <c:strCache>
                <c:ptCount val="1"/>
                <c:pt idx="0">
                  <c:v>Offshore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Sheet5!$F$12:$F$15</c:f>
              <c:strCache>
                <c:ptCount val="4"/>
                <c:pt idx="0">
                  <c:v>North Inshore</c:v>
                </c:pt>
                <c:pt idx="1">
                  <c:v>South Inshore</c:v>
                </c:pt>
                <c:pt idx="2">
                  <c:v>Abu Latt</c:v>
                </c:pt>
                <c:pt idx="3">
                  <c:v>Offshore</c:v>
                </c:pt>
              </c:strCache>
            </c:strRef>
          </c:cat>
          <c:val>
            <c:numRef>
              <c:f>Sheet5!$G$15:$J$15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91"/>
        <c:axId val="106476288"/>
        <c:axId val="106477824"/>
      </c:barChart>
      <c:catAx>
        <c:axId val="106476288"/>
        <c:scaling>
          <c:orientation val="minMax"/>
        </c:scaling>
        <c:delete val="0"/>
        <c:axPos val="b"/>
        <c:majorTickMark val="none"/>
        <c:minorTickMark val="none"/>
        <c:tickLblPos val="nextTo"/>
        <c:crossAx val="106477824"/>
        <c:crosses val="autoZero"/>
        <c:auto val="1"/>
        <c:lblAlgn val="ctr"/>
        <c:lblOffset val="100"/>
        <c:noMultiLvlLbl val="0"/>
      </c:catAx>
      <c:valAx>
        <c:axId val="10647782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Sharks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064762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Shib Habil </a:t>
            </a:r>
            <a:r>
              <a:rPr lang="en-US" baseline="0"/>
              <a:t>Habitat Use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Spatial!$M$2</c:f>
              <c:strCache>
                <c:ptCount val="1"/>
                <c:pt idx="0">
                  <c:v>North</c:v>
                </c:pt>
              </c:strCache>
            </c:strRef>
          </c:tx>
          <c:invertIfNegative val="0"/>
          <c:cat>
            <c:strRef>
              <c:f>Spatial!$M$2:$M$6</c:f>
              <c:strCache>
                <c:ptCount val="5"/>
                <c:pt idx="0">
                  <c:v>North</c:v>
                </c:pt>
                <c:pt idx="1">
                  <c:v>Ocean Side</c:v>
                </c:pt>
                <c:pt idx="2">
                  <c:v>Central</c:v>
                </c:pt>
                <c:pt idx="3">
                  <c:v>Shore side</c:v>
                </c:pt>
                <c:pt idx="4">
                  <c:v>Inshore</c:v>
                </c:pt>
              </c:strCache>
            </c:strRef>
          </c:cat>
          <c:val>
            <c:numRef>
              <c:f>Spatial!$N$2:$R$2</c:f>
              <c:numCache>
                <c:formatCode>General</c:formatCode>
                <c:ptCount val="5"/>
                <c:pt idx="0">
                  <c:v>3435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Spatial!$M$3</c:f>
              <c:strCache>
                <c:ptCount val="1"/>
                <c:pt idx="0">
                  <c:v>Ocean Side</c:v>
                </c:pt>
              </c:strCache>
            </c:strRef>
          </c:tx>
          <c:invertIfNegative val="0"/>
          <c:cat>
            <c:strRef>
              <c:f>Spatial!$M$2:$M$6</c:f>
              <c:strCache>
                <c:ptCount val="5"/>
                <c:pt idx="0">
                  <c:v>North</c:v>
                </c:pt>
                <c:pt idx="1">
                  <c:v>Ocean Side</c:v>
                </c:pt>
                <c:pt idx="2">
                  <c:v>Central</c:v>
                </c:pt>
                <c:pt idx="3">
                  <c:v>Shore side</c:v>
                </c:pt>
                <c:pt idx="4">
                  <c:v>Inshore</c:v>
                </c:pt>
              </c:strCache>
            </c:strRef>
          </c:cat>
          <c:val>
            <c:numRef>
              <c:f>Spatial!$N$3:$R$3</c:f>
              <c:numCache>
                <c:formatCode>General</c:formatCode>
                <c:ptCount val="5"/>
                <c:pt idx="0">
                  <c:v>0</c:v>
                </c:pt>
                <c:pt idx="1">
                  <c:v>2492.5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Spatial!$M$4</c:f>
              <c:strCache>
                <c:ptCount val="1"/>
                <c:pt idx="0">
                  <c:v>Central</c:v>
                </c:pt>
              </c:strCache>
            </c:strRef>
          </c:tx>
          <c:invertIfNegative val="0"/>
          <c:cat>
            <c:strRef>
              <c:f>Spatial!$M$2:$M$6</c:f>
              <c:strCache>
                <c:ptCount val="5"/>
                <c:pt idx="0">
                  <c:v>North</c:v>
                </c:pt>
                <c:pt idx="1">
                  <c:v>Ocean Side</c:v>
                </c:pt>
                <c:pt idx="2">
                  <c:v>Central</c:v>
                </c:pt>
                <c:pt idx="3">
                  <c:v>Shore side</c:v>
                </c:pt>
                <c:pt idx="4">
                  <c:v>Inshore</c:v>
                </c:pt>
              </c:strCache>
            </c:strRef>
          </c:cat>
          <c:val>
            <c:numRef>
              <c:f>Spatial!$N$4:$R$4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1700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3"/>
          <c:order val="3"/>
          <c:tx>
            <c:strRef>
              <c:f>Spatial!$M$5</c:f>
              <c:strCache>
                <c:ptCount val="1"/>
                <c:pt idx="0">
                  <c:v>Shore side</c:v>
                </c:pt>
              </c:strCache>
            </c:strRef>
          </c:tx>
          <c:invertIfNegative val="0"/>
          <c:cat>
            <c:strRef>
              <c:f>Spatial!$M$2:$M$6</c:f>
              <c:strCache>
                <c:ptCount val="5"/>
                <c:pt idx="0">
                  <c:v>North</c:v>
                </c:pt>
                <c:pt idx="1">
                  <c:v>Ocean Side</c:v>
                </c:pt>
                <c:pt idx="2">
                  <c:v>Central</c:v>
                </c:pt>
                <c:pt idx="3">
                  <c:v>Shore side</c:v>
                </c:pt>
                <c:pt idx="4">
                  <c:v>Inshore</c:v>
                </c:pt>
              </c:strCache>
            </c:strRef>
          </c:cat>
          <c:val>
            <c:numRef>
              <c:f>Spatial!$N$5:$R$5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651.66666666666663</c:v>
                </c:pt>
                <c:pt idx="4">
                  <c:v>0</c:v>
                </c:pt>
              </c:numCache>
            </c:numRef>
          </c:val>
        </c:ser>
        <c:ser>
          <c:idx val="4"/>
          <c:order val="4"/>
          <c:tx>
            <c:strRef>
              <c:f>Spatial!$M$6</c:f>
              <c:strCache>
                <c:ptCount val="1"/>
                <c:pt idx="0">
                  <c:v>Inshore</c:v>
                </c:pt>
              </c:strCache>
            </c:strRef>
          </c:tx>
          <c:invertIfNegative val="0"/>
          <c:cat>
            <c:strRef>
              <c:f>Spatial!$M$2:$M$6</c:f>
              <c:strCache>
                <c:ptCount val="5"/>
                <c:pt idx="0">
                  <c:v>North</c:v>
                </c:pt>
                <c:pt idx="1">
                  <c:v>Ocean Side</c:v>
                </c:pt>
                <c:pt idx="2">
                  <c:v>Central</c:v>
                </c:pt>
                <c:pt idx="3">
                  <c:v>Shore side</c:v>
                </c:pt>
                <c:pt idx="4">
                  <c:v>Inshore</c:v>
                </c:pt>
              </c:strCache>
            </c:strRef>
          </c:cat>
          <c:val>
            <c:numRef>
              <c:f>Spatial!$N$6:$R$6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45.333333333333336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91"/>
        <c:axId val="104898944"/>
        <c:axId val="104900480"/>
      </c:barChart>
      <c:catAx>
        <c:axId val="104898944"/>
        <c:scaling>
          <c:orientation val="minMax"/>
        </c:scaling>
        <c:delete val="0"/>
        <c:axPos val="b"/>
        <c:majorTickMark val="none"/>
        <c:minorTickMark val="none"/>
        <c:tickLblPos val="nextTo"/>
        <c:crossAx val="104900480"/>
        <c:crosses val="autoZero"/>
        <c:auto val="0"/>
        <c:lblAlgn val="ctr"/>
        <c:lblOffset val="100"/>
        <c:tickLblSkip val="1"/>
        <c:noMultiLvlLbl val="0"/>
      </c:catAx>
      <c:valAx>
        <c:axId val="10490048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 dirty="0"/>
                  <a:t>Number of </a:t>
                </a:r>
                <a:r>
                  <a:rPr lang="en-US" sz="1200" dirty="0" smtClean="0"/>
                  <a:t>Detections per</a:t>
                </a:r>
                <a:r>
                  <a:rPr lang="en-US" sz="1200" baseline="0" dirty="0" smtClean="0"/>
                  <a:t> Receiver</a:t>
                </a:r>
                <a:endParaRPr lang="en-US" sz="120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048989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Shib Habil Sharks per Region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0337926509186345E-2"/>
          <c:y val="0.18455069761016715"/>
          <c:w val="0.88696306851568929"/>
          <c:h val="0.705573628954275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Sheet5!$I$2</c:f>
              <c:strCache>
                <c:ptCount val="1"/>
                <c:pt idx="0">
                  <c:v>North</c:v>
                </c:pt>
              </c:strCache>
            </c:strRef>
          </c:tx>
          <c:invertIfNegative val="0"/>
          <c:cat>
            <c:strRef>
              <c:f>Sheet5!$I$2:$I$6</c:f>
              <c:strCache>
                <c:ptCount val="5"/>
                <c:pt idx="0">
                  <c:v>North</c:v>
                </c:pt>
                <c:pt idx="1">
                  <c:v>Ocean side</c:v>
                </c:pt>
                <c:pt idx="2">
                  <c:v>Central</c:v>
                </c:pt>
                <c:pt idx="3">
                  <c:v>Shore side</c:v>
                </c:pt>
                <c:pt idx="4">
                  <c:v>Inshore</c:v>
                </c:pt>
              </c:strCache>
            </c:strRef>
          </c:cat>
          <c:val>
            <c:numRef>
              <c:f>Sheet5!$J$2:$N$2</c:f>
              <c:numCache>
                <c:formatCode>General</c:formatCode>
                <c:ptCount val="5"/>
                <c:pt idx="0">
                  <c:v>61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Sheet5!$I$3</c:f>
              <c:strCache>
                <c:ptCount val="1"/>
                <c:pt idx="0">
                  <c:v>Ocean side</c:v>
                </c:pt>
              </c:strCache>
            </c:strRef>
          </c:tx>
          <c:invertIfNegative val="0"/>
          <c:cat>
            <c:strRef>
              <c:f>Sheet5!$I$2:$I$6</c:f>
              <c:strCache>
                <c:ptCount val="5"/>
                <c:pt idx="0">
                  <c:v>North</c:v>
                </c:pt>
                <c:pt idx="1">
                  <c:v>Ocean side</c:v>
                </c:pt>
                <c:pt idx="2">
                  <c:v>Central</c:v>
                </c:pt>
                <c:pt idx="3">
                  <c:v>Shore side</c:v>
                </c:pt>
                <c:pt idx="4">
                  <c:v>Inshore</c:v>
                </c:pt>
              </c:strCache>
            </c:strRef>
          </c:cat>
          <c:val>
            <c:numRef>
              <c:f>Sheet5!$J$3:$N$3</c:f>
              <c:numCache>
                <c:formatCode>General</c:formatCode>
                <c:ptCount val="5"/>
                <c:pt idx="0">
                  <c:v>0</c:v>
                </c:pt>
                <c:pt idx="1">
                  <c:v>61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Sheet5!$I$4</c:f>
              <c:strCache>
                <c:ptCount val="1"/>
                <c:pt idx="0">
                  <c:v>Central</c:v>
                </c:pt>
              </c:strCache>
            </c:strRef>
          </c:tx>
          <c:invertIfNegative val="0"/>
          <c:cat>
            <c:strRef>
              <c:f>Sheet5!$I$2:$I$6</c:f>
              <c:strCache>
                <c:ptCount val="5"/>
                <c:pt idx="0">
                  <c:v>North</c:v>
                </c:pt>
                <c:pt idx="1">
                  <c:v>Ocean side</c:v>
                </c:pt>
                <c:pt idx="2">
                  <c:v>Central</c:v>
                </c:pt>
                <c:pt idx="3">
                  <c:v>Shore side</c:v>
                </c:pt>
                <c:pt idx="4">
                  <c:v>Inshore</c:v>
                </c:pt>
              </c:strCache>
            </c:strRef>
          </c:cat>
          <c:val>
            <c:numRef>
              <c:f>Sheet5!$J$4:$N$4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41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Sheet5!$I$5</c:f>
              <c:strCache>
                <c:ptCount val="1"/>
                <c:pt idx="0">
                  <c:v>Shore side</c:v>
                </c:pt>
              </c:strCache>
            </c:strRef>
          </c:tx>
          <c:invertIfNegative val="0"/>
          <c:cat>
            <c:strRef>
              <c:f>Sheet5!$I$2:$I$6</c:f>
              <c:strCache>
                <c:ptCount val="5"/>
                <c:pt idx="0">
                  <c:v>North</c:v>
                </c:pt>
                <c:pt idx="1">
                  <c:v>Ocean side</c:v>
                </c:pt>
                <c:pt idx="2">
                  <c:v>Central</c:v>
                </c:pt>
                <c:pt idx="3">
                  <c:v>Shore side</c:v>
                </c:pt>
                <c:pt idx="4">
                  <c:v>Inshore</c:v>
                </c:pt>
              </c:strCache>
            </c:strRef>
          </c:cat>
          <c:val>
            <c:numRef>
              <c:f>Sheet5!$J$5:$N$5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31</c:v>
                </c:pt>
                <c:pt idx="4">
                  <c:v>0</c:v>
                </c:pt>
              </c:numCache>
            </c:numRef>
          </c:val>
        </c:ser>
        <c:ser>
          <c:idx val="4"/>
          <c:order val="4"/>
          <c:tx>
            <c:strRef>
              <c:f>Sheet5!$I$6</c:f>
              <c:strCache>
                <c:ptCount val="1"/>
                <c:pt idx="0">
                  <c:v>Inshore</c:v>
                </c:pt>
              </c:strCache>
            </c:strRef>
          </c:tx>
          <c:invertIfNegative val="0"/>
          <c:cat>
            <c:strRef>
              <c:f>Sheet5!$I$2:$I$6</c:f>
              <c:strCache>
                <c:ptCount val="5"/>
                <c:pt idx="0">
                  <c:v>North</c:v>
                </c:pt>
                <c:pt idx="1">
                  <c:v>Ocean side</c:v>
                </c:pt>
                <c:pt idx="2">
                  <c:v>Central</c:v>
                </c:pt>
                <c:pt idx="3">
                  <c:v>Shore side</c:v>
                </c:pt>
                <c:pt idx="4">
                  <c:v>Inshore</c:v>
                </c:pt>
              </c:strCache>
            </c:strRef>
          </c:cat>
          <c:val>
            <c:numRef>
              <c:f>Sheet5!$J$6:$N$6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90"/>
        <c:axId val="105010304"/>
        <c:axId val="105011840"/>
      </c:barChart>
      <c:catAx>
        <c:axId val="10501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5011840"/>
        <c:crosses val="autoZero"/>
        <c:auto val="1"/>
        <c:lblAlgn val="ctr"/>
        <c:lblOffset val="100"/>
        <c:noMultiLvlLbl val="0"/>
      </c:catAx>
      <c:valAx>
        <c:axId val="10501184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 dirty="0"/>
                  <a:t>Number of Sharks</a:t>
                </a:r>
              </a:p>
            </c:rich>
          </c:tx>
          <c:layout>
            <c:manualLayout>
              <c:xMode val="edge"/>
              <c:yMode val="edge"/>
              <c:x val="2.1144278606965178E-2"/>
              <c:y val="0.34303195653174934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050103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41"/>
    </mc:Choice>
    <mc:Fallback>
      <c:style val="41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Sateite Depth</a:t>
            </a:r>
          </a:p>
        </c:rich>
      </c:tx>
      <c:layout>
        <c:manualLayout>
          <c:xMode val="edge"/>
          <c:yMode val="edge"/>
          <c:x val="0.34944451279527561"/>
          <c:y val="1.886792452830188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1699152360053359E-2"/>
          <c:y val="0.14246951645943742"/>
          <c:w val="0.87366199102161413"/>
          <c:h val="0.80660460061052919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Sheet2!$C$373:$N$373</c:f>
              <c:strCache>
                <c:ptCount val="12"/>
                <c:pt idx="0">
                  <c:v>&lt;1</c:v>
                </c:pt>
                <c:pt idx="1">
                  <c:v>1-10</c:v>
                </c:pt>
                <c:pt idx="2">
                  <c:v>10-25</c:v>
                </c:pt>
                <c:pt idx="3">
                  <c:v>25-50</c:v>
                </c:pt>
                <c:pt idx="4">
                  <c:v>50-75</c:v>
                </c:pt>
                <c:pt idx="5">
                  <c:v>75-100</c:v>
                </c:pt>
                <c:pt idx="6">
                  <c:v>100-200</c:v>
                </c:pt>
                <c:pt idx="7">
                  <c:v>200-300</c:v>
                </c:pt>
                <c:pt idx="8">
                  <c:v>300-400</c:v>
                </c:pt>
                <c:pt idx="9">
                  <c:v>400-500</c:v>
                </c:pt>
                <c:pt idx="10">
                  <c:v>500-600</c:v>
                </c:pt>
                <c:pt idx="11">
                  <c:v>600-750</c:v>
                </c:pt>
              </c:strCache>
            </c:strRef>
          </c:cat>
          <c:val>
            <c:numRef>
              <c:f>Sheet2!$C$372:$N$372</c:f>
              <c:numCache>
                <c:formatCode>General</c:formatCode>
                <c:ptCount val="12"/>
                <c:pt idx="0">
                  <c:v>2.4425068119891011</c:v>
                </c:pt>
                <c:pt idx="1">
                  <c:v>33.597002724795637</c:v>
                </c:pt>
                <c:pt idx="2">
                  <c:v>17.66702997275204</c:v>
                </c:pt>
                <c:pt idx="3">
                  <c:v>12.743869209809256</c:v>
                </c:pt>
                <c:pt idx="4">
                  <c:v>9.1574931880109016</c:v>
                </c:pt>
                <c:pt idx="5">
                  <c:v>4.5310626702997272</c:v>
                </c:pt>
                <c:pt idx="6">
                  <c:v>3.4675749318801081</c:v>
                </c:pt>
                <c:pt idx="7">
                  <c:v>3.6149863760217977</c:v>
                </c:pt>
                <c:pt idx="8">
                  <c:v>4.2468664850136228</c:v>
                </c:pt>
                <c:pt idx="9">
                  <c:v>4.365940054495911</c:v>
                </c:pt>
                <c:pt idx="10">
                  <c:v>3.7463215258855582</c:v>
                </c:pt>
                <c:pt idx="11">
                  <c:v>0.41934604904632156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4925056"/>
        <c:axId val="104927232"/>
      </c:barChart>
      <c:catAx>
        <c:axId val="10492505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Depth (m)</a:t>
                </a:r>
              </a:p>
            </c:rich>
          </c:tx>
          <c:layout>
            <c:manualLayout>
              <c:xMode val="edge"/>
              <c:yMode val="edge"/>
              <c:x val="1.5705649498730691E-2"/>
              <c:y val="0.51078107151330121"/>
            </c:manualLayout>
          </c:layout>
          <c:overlay val="0"/>
        </c:title>
        <c:majorTickMark val="none"/>
        <c:minorTickMark val="none"/>
        <c:tickLblPos val="nextTo"/>
        <c:crossAx val="104927232"/>
        <c:crosses val="autoZero"/>
        <c:auto val="1"/>
        <c:lblAlgn val="ctr"/>
        <c:lblOffset val="100"/>
        <c:noMultiLvlLbl val="0"/>
      </c:catAx>
      <c:valAx>
        <c:axId val="104927232"/>
        <c:scaling>
          <c:orientation val="minMax"/>
        </c:scaling>
        <c:delete val="0"/>
        <c:axPos val="t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Percent Time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49250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41"/>
    </mc:Choice>
    <mc:Fallback>
      <c:style val="41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600"/>
              <a:t>Monthly Dectections </a:t>
            </a:r>
          </a:p>
          <a:p>
            <a:pPr>
              <a:defRPr sz="1200"/>
            </a:pPr>
            <a:r>
              <a:rPr lang="en-US" sz="1600"/>
              <a:t>by Gender</a:t>
            </a:r>
          </a:p>
        </c:rich>
      </c:tx>
      <c:layout>
        <c:manualLayout>
          <c:xMode val="edge"/>
          <c:yMode val="edge"/>
          <c:x val="0.55502699357702234"/>
          <c:y val="5.103669116137607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078825512664574"/>
          <c:y val="2.5954367705964362E-2"/>
          <c:w val="0.81333055928984499"/>
          <c:h val="0.74852005316656878"/>
        </c:manualLayout>
      </c:layout>
      <c:lineChart>
        <c:grouping val="standard"/>
        <c:varyColors val="0"/>
        <c:ser>
          <c:idx val="0"/>
          <c:order val="0"/>
          <c:tx>
            <c:v>Female</c:v>
          </c:tx>
          <c:marker>
            <c:symbol val="none"/>
          </c:marker>
          <c:cat>
            <c:numRef>
              <c:f>Sex!$H$2:$H$28</c:f>
              <c:numCache>
                <c:formatCode>mmm\-yyyy</c:formatCode>
                <c:ptCount val="27"/>
                <c:pt idx="0">
                  <c:v>40238</c:v>
                </c:pt>
                <c:pt idx="1">
                  <c:v>40269</c:v>
                </c:pt>
                <c:pt idx="2">
                  <c:v>40299</c:v>
                </c:pt>
                <c:pt idx="3">
                  <c:v>40330</c:v>
                </c:pt>
                <c:pt idx="4">
                  <c:v>40360</c:v>
                </c:pt>
                <c:pt idx="5">
                  <c:v>40391</c:v>
                </c:pt>
                <c:pt idx="6">
                  <c:v>40422</c:v>
                </c:pt>
                <c:pt idx="7">
                  <c:v>40452</c:v>
                </c:pt>
                <c:pt idx="8">
                  <c:v>40483</c:v>
                </c:pt>
                <c:pt idx="9">
                  <c:v>40513</c:v>
                </c:pt>
                <c:pt idx="10">
                  <c:v>40544</c:v>
                </c:pt>
                <c:pt idx="11">
                  <c:v>40575</c:v>
                </c:pt>
                <c:pt idx="12">
                  <c:v>40603</c:v>
                </c:pt>
                <c:pt idx="13">
                  <c:v>40634</c:v>
                </c:pt>
                <c:pt idx="14">
                  <c:v>40664</c:v>
                </c:pt>
                <c:pt idx="15">
                  <c:v>40695</c:v>
                </c:pt>
                <c:pt idx="16">
                  <c:v>40725</c:v>
                </c:pt>
                <c:pt idx="17">
                  <c:v>40756</c:v>
                </c:pt>
                <c:pt idx="18">
                  <c:v>40787</c:v>
                </c:pt>
                <c:pt idx="19">
                  <c:v>40817</c:v>
                </c:pt>
                <c:pt idx="20">
                  <c:v>40848</c:v>
                </c:pt>
                <c:pt idx="21">
                  <c:v>40878</c:v>
                </c:pt>
                <c:pt idx="22">
                  <c:v>40909</c:v>
                </c:pt>
                <c:pt idx="23">
                  <c:v>40940</c:v>
                </c:pt>
                <c:pt idx="24">
                  <c:v>40969</c:v>
                </c:pt>
                <c:pt idx="25">
                  <c:v>41000</c:v>
                </c:pt>
                <c:pt idx="26">
                  <c:v>41030</c:v>
                </c:pt>
              </c:numCache>
            </c:numRef>
          </c:cat>
          <c:val>
            <c:numRef>
              <c:f>Sex!$I$2:$I$28</c:f>
              <c:numCache>
                <c:formatCode>General</c:formatCode>
                <c:ptCount val="27"/>
                <c:pt idx="0">
                  <c:v>0</c:v>
                </c:pt>
                <c:pt idx="1">
                  <c:v>1164</c:v>
                </c:pt>
                <c:pt idx="2">
                  <c:v>1438</c:v>
                </c:pt>
                <c:pt idx="3">
                  <c:v>30</c:v>
                </c:pt>
                <c:pt idx="4">
                  <c:v>28</c:v>
                </c:pt>
                <c:pt idx="5">
                  <c:v>14</c:v>
                </c:pt>
                <c:pt idx="6">
                  <c:v>14</c:v>
                </c:pt>
                <c:pt idx="7">
                  <c:v>28</c:v>
                </c:pt>
                <c:pt idx="8">
                  <c:v>0</c:v>
                </c:pt>
                <c:pt idx="9">
                  <c:v>45</c:v>
                </c:pt>
                <c:pt idx="10">
                  <c:v>246</c:v>
                </c:pt>
                <c:pt idx="11">
                  <c:v>646</c:v>
                </c:pt>
                <c:pt idx="12">
                  <c:v>115</c:v>
                </c:pt>
                <c:pt idx="13">
                  <c:v>2766</c:v>
                </c:pt>
                <c:pt idx="14">
                  <c:v>622</c:v>
                </c:pt>
                <c:pt idx="15">
                  <c:v>170</c:v>
                </c:pt>
                <c:pt idx="16">
                  <c:v>30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13</c:v>
                </c:pt>
                <c:pt idx="22">
                  <c:v>164</c:v>
                </c:pt>
                <c:pt idx="23">
                  <c:v>613</c:v>
                </c:pt>
                <c:pt idx="24">
                  <c:v>759</c:v>
                </c:pt>
                <c:pt idx="25">
                  <c:v>449</c:v>
                </c:pt>
                <c:pt idx="26">
                  <c:v>1733</c:v>
                </c:pt>
              </c:numCache>
            </c:numRef>
          </c:val>
          <c:smooth val="0"/>
        </c:ser>
        <c:ser>
          <c:idx val="1"/>
          <c:order val="1"/>
          <c:tx>
            <c:v>Male</c:v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Sex!$H$2:$H$28</c:f>
              <c:numCache>
                <c:formatCode>mmm\-yyyy</c:formatCode>
                <c:ptCount val="27"/>
                <c:pt idx="0">
                  <c:v>40238</c:v>
                </c:pt>
                <c:pt idx="1">
                  <c:v>40269</c:v>
                </c:pt>
                <c:pt idx="2">
                  <c:v>40299</c:v>
                </c:pt>
                <c:pt idx="3">
                  <c:v>40330</c:v>
                </c:pt>
                <c:pt idx="4">
                  <c:v>40360</c:v>
                </c:pt>
                <c:pt idx="5">
                  <c:v>40391</c:v>
                </c:pt>
                <c:pt idx="6">
                  <c:v>40422</c:v>
                </c:pt>
                <c:pt idx="7">
                  <c:v>40452</c:v>
                </c:pt>
                <c:pt idx="8">
                  <c:v>40483</c:v>
                </c:pt>
                <c:pt idx="9">
                  <c:v>40513</c:v>
                </c:pt>
                <c:pt idx="10">
                  <c:v>40544</c:v>
                </c:pt>
                <c:pt idx="11">
                  <c:v>40575</c:v>
                </c:pt>
                <c:pt idx="12">
                  <c:v>40603</c:v>
                </c:pt>
                <c:pt idx="13">
                  <c:v>40634</c:v>
                </c:pt>
                <c:pt idx="14">
                  <c:v>40664</c:v>
                </c:pt>
                <c:pt idx="15">
                  <c:v>40695</c:v>
                </c:pt>
                <c:pt idx="16">
                  <c:v>40725</c:v>
                </c:pt>
                <c:pt idx="17">
                  <c:v>40756</c:v>
                </c:pt>
                <c:pt idx="18">
                  <c:v>40787</c:v>
                </c:pt>
                <c:pt idx="19">
                  <c:v>40817</c:v>
                </c:pt>
                <c:pt idx="20">
                  <c:v>40848</c:v>
                </c:pt>
                <c:pt idx="21">
                  <c:v>40878</c:v>
                </c:pt>
                <c:pt idx="22">
                  <c:v>40909</c:v>
                </c:pt>
                <c:pt idx="23">
                  <c:v>40940</c:v>
                </c:pt>
                <c:pt idx="24">
                  <c:v>40969</c:v>
                </c:pt>
                <c:pt idx="25">
                  <c:v>41000</c:v>
                </c:pt>
                <c:pt idx="26">
                  <c:v>41030</c:v>
                </c:pt>
              </c:numCache>
            </c:numRef>
          </c:cat>
          <c:val>
            <c:numRef>
              <c:f>Sex!$J$2:$J$28</c:f>
              <c:numCache>
                <c:formatCode>General</c:formatCode>
                <c:ptCount val="27"/>
                <c:pt idx="0">
                  <c:v>0</c:v>
                </c:pt>
                <c:pt idx="1">
                  <c:v>708</c:v>
                </c:pt>
                <c:pt idx="2">
                  <c:v>2109</c:v>
                </c:pt>
                <c:pt idx="3">
                  <c:v>174</c:v>
                </c:pt>
                <c:pt idx="4">
                  <c:v>16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26</c:v>
                </c:pt>
                <c:pt idx="9">
                  <c:v>0</c:v>
                </c:pt>
                <c:pt idx="10">
                  <c:v>81</c:v>
                </c:pt>
                <c:pt idx="11">
                  <c:v>73</c:v>
                </c:pt>
                <c:pt idx="12">
                  <c:v>127</c:v>
                </c:pt>
                <c:pt idx="13">
                  <c:v>5560</c:v>
                </c:pt>
                <c:pt idx="14">
                  <c:v>929</c:v>
                </c:pt>
                <c:pt idx="15">
                  <c:v>88</c:v>
                </c:pt>
                <c:pt idx="16">
                  <c:v>31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18</c:v>
                </c:pt>
                <c:pt idx="22">
                  <c:v>355</c:v>
                </c:pt>
                <c:pt idx="23">
                  <c:v>1023</c:v>
                </c:pt>
                <c:pt idx="24">
                  <c:v>1185</c:v>
                </c:pt>
                <c:pt idx="25">
                  <c:v>693</c:v>
                </c:pt>
                <c:pt idx="26">
                  <c:v>371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4985728"/>
        <c:axId val="104987264"/>
      </c:lineChart>
      <c:dateAx>
        <c:axId val="104985728"/>
        <c:scaling>
          <c:orientation val="minMax"/>
        </c:scaling>
        <c:delete val="0"/>
        <c:axPos val="b"/>
        <c:numFmt formatCode="mmm\-yyyy" sourceLinked="1"/>
        <c:majorTickMark val="none"/>
        <c:minorTickMark val="none"/>
        <c:tickLblPos val="nextTo"/>
        <c:crossAx val="104987264"/>
        <c:crosses val="autoZero"/>
        <c:auto val="1"/>
        <c:lblOffset val="100"/>
        <c:baseTimeUnit val="months"/>
      </c:dateAx>
      <c:valAx>
        <c:axId val="10498726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Detections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04985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1964289524785"/>
          <c:y val="0.32096579023158517"/>
          <c:w val="0.16157224249407848"/>
          <c:h val="0.15381534429505905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41"/>
    </mc:Choice>
    <mc:Fallback>
      <c:style val="4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Shib Habil </a:t>
            </a:r>
            <a:r>
              <a:rPr lang="en-US" baseline="0"/>
              <a:t>by Gender</a:t>
            </a:r>
            <a:endParaRPr lang="en-US"/>
          </a:p>
        </c:rich>
      </c:tx>
      <c:layout>
        <c:manualLayout>
          <c:xMode val="edge"/>
          <c:yMode val="edge"/>
          <c:x val="0.42513888888888896"/>
          <c:y val="2.7777777777777776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0015507436570428"/>
          <c:y val="5.1400554097404488E-2"/>
          <c:w val="0.8759431321084864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v>Female</c:v>
          </c:tx>
          <c:invertIfNegative val="0"/>
          <c:cat>
            <c:strRef>
              <c:f>Sex!$M$2:$M$6</c:f>
              <c:strCache>
                <c:ptCount val="5"/>
                <c:pt idx="0">
                  <c:v>North</c:v>
                </c:pt>
                <c:pt idx="1">
                  <c:v>Ocean Side</c:v>
                </c:pt>
                <c:pt idx="2">
                  <c:v>Central</c:v>
                </c:pt>
                <c:pt idx="3">
                  <c:v>Shore side</c:v>
                </c:pt>
                <c:pt idx="4">
                  <c:v>Inshore</c:v>
                </c:pt>
              </c:strCache>
            </c:strRef>
          </c:cat>
          <c:val>
            <c:numRef>
              <c:f>Sex!$N$2:$N$6</c:f>
              <c:numCache>
                <c:formatCode>General</c:formatCode>
                <c:ptCount val="5"/>
                <c:pt idx="0">
                  <c:v>2956</c:v>
                </c:pt>
                <c:pt idx="1">
                  <c:v>4761</c:v>
                </c:pt>
                <c:pt idx="2">
                  <c:v>736</c:v>
                </c:pt>
                <c:pt idx="3">
                  <c:v>754</c:v>
                </c:pt>
                <c:pt idx="4">
                  <c:v>56</c:v>
                </c:pt>
              </c:numCache>
            </c:numRef>
          </c:val>
        </c:ser>
        <c:ser>
          <c:idx val="1"/>
          <c:order val="1"/>
          <c:tx>
            <c:v>Male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cat>
            <c:strRef>
              <c:f>Sex!$M$2:$M$6</c:f>
              <c:strCache>
                <c:ptCount val="5"/>
                <c:pt idx="0">
                  <c:v>North</c:v>
                </c:pt>
                <c:pt idx="1">
                  <c:v>Ocean Side</c:v>
                </c:pt>
                <c:pt idx="2">
                  <c:v>Central</c:v>
                </c:pt>
                <c:pt idx="3">
                  <c:v>Shore side</c:v>
                </c:pt>
                <c:pt idx="4">
                  <c:v>Inshore</c:v>
                </c:pt>
              </c:strCache>
            </c:strRef>
          </c:cat>
          <c:val>
            <c:numRef>
              <c:f>Sex!$O$2:$O$6</c:f>
              <c:numCache>
                <c:formatCode>General</c:formatCode>
                <c:ptCount val="5"/>
                <c:pt idx="0">
                  <c:v>4542</c:v>
                </c:pt>
                <c:pt idx="1">
                  <c:v>3366</c:v>
                </c:pt>
                <c:pt idx="2">
                  <c:v>2066</c:v>
                </c:pt>
                <c:pt idx="3">
                  <c:v>886</c:v>
                </c:pt>
                <c:pt idx="4">
                  <c:v>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082880"/>
        <c:axId val="105084416"/>
      </c:barChart>
      <c:catAx>
        <c:axId val="105082880"/>
        <c:scaling>
          <c:orientation val="minMax"/>
        </c:scaling>
        <c:delete val="0"/>
        <c:axPos val="b"/>
        <c:majorTickMark val="out"/>
        <c:minorTickMark val="none"/>
        <c:tickLblPos val="nextTo"/>
        <c:crossAx val="105084416"/>
        <c:crosses val="autoZero"/>
        <c:auto val="1"/>
        <c:lblAlgn val="ctr"/>
        <c:lblOffset val="100"/>
        <c:noMultiLvlLbl val="0"/>
      </c:catAx>
      <c:valAx>
        <c:axId val="105084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0828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443153980752391"/>
          <c:y val="0.37924577136191312"/>
          <c:w val="0.12945734908136483"/>
          <c:h val="0.16743438320209975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41"/>
    </mc:Choice>
    <mc:Fallback>
      <c:style val="4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Offreef</a:t>
            </a:r>
            <a:r>
              <a:rPr lang="en-US" baseline="0"/>
              <a:t> by Gender</a:t>
            </a:r>
            <a:endParaRPr lang="en-US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0015507436570428"/>
          <c:y val="5.1400554097404488E-2"/>
          <c:w val="0.84260979877515307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v>Female</c:v>
          </c:tx>
          <c:invertIfNegative val="0"/>
          <c:cat>
            <c:strRef>
              <c:f>Sex!$R$2:$R$5</c:f>
              <c:strCache>
                <c:ptCount val="4"/>
                <c:pt idx="0">
                  <c:v>North Inshore</c:v>
                </c:pt>
                <c:pt idx="1">
                  <c:v>South Inshore</c:v>
                </c:pt>
                <c:pt idx="2">
                  <c:v>Abu Latt</c:v>
                </c:pt>
                <c:pt idx="3">
                  <c:v>Offshore</c:v>
                </c:pt>
              </c:strCache>
            </c:strRef>
          </c:cat>
          <c:val>
            <c:numRef>
              <c:f>Sex!$S$2:$S$5</c:f>
              <c:numCache>
                <c:formatCode>General</c:formatCode>
                <c:ptCount val="4"/>
                <c:pt idx="0">
                  <c:v>1754</c:v>
                </c:pt>
                <c:pt idx="1">
                  <c:v>17</c:v>
                </c:pt>
                <c:pt idx="2">
                  <c:v>46</c:v>
                </c:pt>
                <c:pt idx="3">
                  <c:v>7</c:v>
                </c:pt>
              </c:numCache>
            </c:numRef>
          </c:val>
        </c:ser>
        <c:ser>
          <c:idx val="1"/>
          <c:order val="1"/>
          <c:tx>
            <c:v>Male</c:v>
          </c:tx>
          <c:spPr>
            <a:solidFill>
              <a:schemeClr val="accent1"/>
            </a:solidFill>
          </c:spPr>
          <c:invertIfNegative val="0"/>
          <c:cat>
            <c:strRef>
              <c:f>Sex!$R$2:$R$5</c:f>
              <c:strCache>
                <c:ptCount val="4"/>
                <c:pt idx="0">
                  <c:v>North Inshore</c:v>
                </c:pt>
                <c:pt idx="1">
                  <c:v>South Inshore</c:v>
                </c:pt>
                <c:pt idx="2">
                  <c:v>Abu Latt</c:v>
                </c:pt>
                <c:pt idx="3">
                  <c:v>Offshore</c:v>
                </c:pt>
              </c:strCache>
            </c:strRef>
          </c:cat>
          <c:val>
            <c:numRef>
              <c:f>Sex!$T$2:$T$5</c:f>
              <c:numCache>
                <c:formatCode>General</c:formatCode>
                <c:ptCount val="4"/>
                <c:pt idx="0">
                  <c:v>2486</c:v>
                </c:pt>
                <c:pt idx="1">
                  <c:v>66</c:v>
                </c:pt>
                <c:pt idx="2">
                  <c:v>74</c:v>
                </c:pt>
                <c:pt idx="3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117952"/>
        <c:axId val="107556864"/>
      </c:barChart>
      <c:catAx>
        <c:axId val="105117952"/>
        <c:scaling>
          <c:orientation val="minMax"/>
        </c:scaling>
        <c:delete val="0"/>
        <c:axPos val="b"/>
        <c:majorTickMark val="out"/>
        <c:minorTickMark val="none"/>
        <c:tickLblPos val="nextTo"/>
        <c:crossAx val="107556864"/>
        <c:crosses val="autoZero"/>
        <c:auto val="1"/>
        <c:lblAlgn val="ctr"/>
        <c:lblOffset val="100"/>
        <c:noMultiLvlLbl val="0"/>
      </c:catAx>
      <c:valAx>
        <c:axId val="107556864"/>
        <c:scaling>
          <c:orientation val="minMax"/>
          <c:max val="5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117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998709536307952"/>
          <c:y val="0.45794947506561678"/>
          <c:w val="0.12945734908136483"/>
          <c:h val="0.16743438320209975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1"/>
            <a:ext cx="12435840" cy="17640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55EC2-5561-40C3-8FD4-EAAE49E8F211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C6C9E-F441-4086-AB07-215DD3BFD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0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55EC2-5561-40C3-8FD4-EAAE49E8F211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C6C9E-F441-4086-AB07-215DD3BFD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776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1"/>
            <a:ext cx="12435840" cy="1634490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55EC2-5561-40C3-8FD4-EAAE49E8F211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C6C9E-F441-4086-AB07-215DD3BFD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572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1920240"/>
            <a:ext cx="6461760" cy="543115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920240"/>
            <a:ext cx="6461760" cy="543115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55EC2-5561-40C3-8FD4-EAAE49E8F211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C6C9E-F441-4086-AB07-215DD3BFD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2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1842136"/>
            <a:ext cx="646684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2609850"/>
            <a:ext cx="6466840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55EC2-5561-40C3-8FD4-EAAE49E8F211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C6C9E-F441-4086-AB07-215DD3BFD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701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55EC2-5561-40C3-8FD4-EAAE49E8F211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C6C9E-F441-4086-AB07-215DD3BFD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48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55EC2-5561-40C3-8FD4-EAAE49E8F211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C6C9E-F441-4086-AB07-215DD3BFD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171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1" y="327660"/>
            <a:ext cx="4813301" cy="1394460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1" y="1722120"/>
            <a:ext cx="4813301" cy="5629276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55EC2-5561-40C3-8FD4-EAAE49E8F211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C6C9E-F441-4086-AB07-215DD3BFD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71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55EC2-5561-40C3-8FD4-EAAE49E8F211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C6C9E-F441-4086-AB07-215DD3BFD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460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55EC2-5561-40C3-8FD4-EAAE49E8F211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C6C9E-F441-4086-AB07-215DD3BFD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60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329566"/>
            <a:ext cx="3291840" cy="70218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329566"/>
            <a:ext cx="9631680" cy="70218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55EC2-5561-40C3-8FD4-EAAE49E8F211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C6C9E-F441-4086-AB07-215DD3BFD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89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1"/>
            <a:ext cx="12435840" cy="17640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D8C1-4412-41C6-A961-16199A9EB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8E20-AC0F-444F-B9BA-FD13B5845F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037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D8C1-4412-41C6-A961-16199A9EB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8E20-AC0F-444F-B9BA-FD13B5845F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37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1"/>
            <a:ext cx="12435840" cy="1634490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D8C1-4412-41C6-A961-16199A9EB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8E20-AC0F-444F-B9BA-FD13B5845F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798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1920240"/>
            <a:ext cx="6461760" cy="543115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920240"/>
            <a:ext cx="6461760" cy="543115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D8C1-4412-41C6-A961-16199A9EB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8E20-AC0F-444F-B9BA-FD13B5845F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780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1842136"/>
            <a:ext cx="646684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2609850"/>
            <a:ext cx="6466840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D8C1-4412-41C6-A961-16199A9EB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8E20-AC0F-444F-B9BA-FD13B5845F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2332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D8C1-4412-41C6-A961-16199A9EB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8E20-AC0F-444F-B9BA-FD13B5845F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5145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D8C1-4412-41C6-A961-16199A9EB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8E20-AC0F-444F-B9BA-FD13B5845F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434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1" y="327660"/>
            <a:ext cx="4813301" cy="1394460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1" y="1722120"/>
            <a:ext cx="4813301" cy="5629276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D8C1-4412-41C6-A961-16199A9EB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8E20-AC0F-444F-B9BA-FD13B5845F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522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D8C1-4412-41C6-A961-16199A9EB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8E20-AC0F-444F-B9BA-FD13B5845F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0355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D8C1-4412-41C6-A961-16199A9EB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8E20-AC0F-444F-B9BA-FD13B5845F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394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329566"/>
            <a:ext cx="3291840" cy="70218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329566"/>
            <a:ext cx="9631680" cy="70218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D8C1-4412-41C6-A961-16199A9EB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8E20-AC0F-444F-B9BA-FD13B5845F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7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431156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55EC2-5561-40C3-8FD4-EAAE49E8F211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C6C9E-F441-4086-AB07-215DD3BFD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2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0622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9833" indent="-489833" algn="l" defTabSz="130622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61304" indent="-408194" algn="l" defTabSz="130622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7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886" indent="-326555" algn="l" defTabSz="1306220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38996" indent="-326555" algn="l" defTabSz="1306220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10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431156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1D8C1-4412-41C6-A961-16199A9EB0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28E20-AC0F-444F-B9BA-FD13B5845F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45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30622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9833" indent="-489833" algn="l" defTabSz="130622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61304" indent="-408194" algn="l" defTabSz="130622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7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886" indent="-326555" algn="l" defTabSz="1306220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38996" indent="-326555" algn="l" defTabSz="1306220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10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11" Type="http://schemas.openxmlformats.org/officeDocument/2006/relationships/image" Target="../media/image28.JPG"/><Relationship Id="rId5" Type="http://schemas.openxmlformats.org/officeDocument/2006/relationships/image" Target="../media/image22.JPG"/><Relationship Id="rId10" Type="http://schemas.openxmlformats.org/officeDocument/2006/relationships/image" Target="../media/image27.JPG"/><Relationship Id="rId4" Type="http://schemas.openxmlformats.org/officeDocument/2006/relationships/image" Target="../media/image21.JPG"/><Relationship Id="rId9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3040" y="2286000"/>
            <a:ext cx="12070080" cy="731520"/>
          </a:xfrm>
        </p:spPr>
        <p:txBody>
          <a:bodyPr>
            <a:noAutofit/>
          </a:bodyPr>
          <a:lstStyle/>
          <a:p>
            <a:r>
              <a:rPr lang="en-US" sz="4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Acoustic Monitoring of a Red Sea Whale Shark Aggregation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6492240"/>
            <a:ext cx="10241280" cy="1737360"/>
          </a:xfrm>
          <a:ln>
            <a:noFill/>
          </a:ln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Jesse Cochran, Michael </a:t>
            </a:r>
            <a:r>
              <a:rPr lang="en-US" dirty="0" err="1" smtClean="0">
                <a:solidFill>
                  <a:schemeClr val="bg1"/>
                </a:solidFill>
              </a:rPr>
              <a:t>Berumen</a:t>
            </a:r>
            <a:r>
              <a:rPr lang="en-US" dirty="0" smtClean="0">
                <a:solidFill>
                  <a:schemeClr val="bg1"/>
                </a:solidFill>
              </a:rPr>
              <a:t>, Greg </a:t>
            </a:r>
            <a:r>
              <a:rPr lang="en-US" dirty="0" err="1" smtClean="0">
                <a:solidFill>
                  <a:schemeClr val="bg1"/>
                </a:solidFill>
              </a:rPr>
              <a:t>Skomal</a:t>
            </a:r>
            <a:r>
              <a:rPr lang="en-US" dirty="0" smtClean="0">
                <a:solidFill>
                  <a:schemeClr val="bg1"/>
                </a:solidFill>
              </a:rPr>
              <a:t>, Simon </a:t>
            </a:r>
            <a:r>
              <a:rPr lang="en-US" dirty="0" err="1" smtClean="0">
                <a:solidFill>
                  <a:schemeClr val="bg1"/>
                </a:solidFill>
              </a:rPr>
              <a:t>Thorolld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0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624" y="6768907"/>
            <a:ext cx="5453165" cy="532007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en-US" dirty="0" smtClean="0"/>
              <a:t>Figure adapted from </a:t>
            </a:r>
            <a:r>
              <a:rPr lang="en-US" dirty="0" err="1" smtClean="0"/>
              <a:t>Rowat</a:t>
            </a:r>
            <a:r>
              <a:rPr lang="en-US" dirty="0" smtClean="0"/>
              <a:t> et al.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72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0" y="0"/>
            <a:ext cx="2987040" cy="20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164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46" y="274320"/>
            <a:ext cx="2974955" cy="171085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33" y="2194560"/>
            <a:ext cx="2832474" cy="17373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45" y="4114800"/>
            <a:ext cx="2943962" cy="16559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45" y="6207862"/>
            <a:ext cx="2943962" cy="165597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35680" y="228600"/>
            <a:ext cx="4389120" cy="7272314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marL="408194" indent="-408194">
              <a:buFont typeface="Arial" pitchFamily="34" charset="0"/>
              <a:buChar char="•"/>
            </a:pPr>
            <a:endParaRPr lang="en-US" sz="2900" dirty="0" smtClean="0">
              <a:solidFill>
                <a:schemeClr val="bg1"/>
              </a:solidFill>
            </a:endParaRPr>
          </a:p>
          <a:p>
            <a:pPr marL="408194" indent="-408194">
              <a:buFont typeface="Arial" pitchFamily="34" charset="0"/>
              <a:buChar char="•"/>
            </a:pPr>
            <a:r>
              <a:rPr lang="en-US" sz="2900" dirty="0" smtClean="0">
                <a:solidFill>
                  <a:schemeClr val="bg1"/>
                </a:solidFill>
              </a:rPr>
              <a:t>Sighting </a:t>
            </a:r>
            <a:r>
              <a:rPr lang="en-US" sz="2900" dirty="0">
                <a:solidFill>
                  <a:schemeClr val="bg1"/>
                </a:solidFill>
              </a:rPr>
              <a:t>Data</a:t>
            </a:r>
          </a:p>
          <a:p>
            <a:pPr marL="408194" indent="-408194">
              <a:buFont typeface="Arial" pitchFamily="34" charset="0"/>
              <a:buChar char="•"/>
            </a:pPr>
            <a:endParaRPr lang="en-US" sz="2900" dirty="0">
              <a:solidFill>
                <a:schemeClr val="bg1"/>
              </a:solidFill>
            </a:endParaRPr>
          </a:p>
          <a:p>
            <a:pPr marL="408194" indent="-408194">
              <a:buFont typeface="Arial" pitchFamily="34" charset="0"/>
              <a:buChar char="•"/>
            </a:pPr>
            <a:endParaRPr lang="en-US" sz="2900" dirty="0">
              <a:solidFill>
                <a:schemeClr val="bg1"/>
              </a:solidFill>
            </a:endParaRPr>
          </a:p>
          <a:p>
            <a:endParaRPr lang="en-US" sz="2900" dirty="0">
              <a:solidFill>
                <a:schemeClr val="bg1"/>
              </a:solidFill>
            </a:endParaRPr>
          </a:p>
          <a:p>
            <a:pPr marL="408194" indent="-408194">
              <a:buFont typeface="Arial" pitchFamily="34" charset="0"/>
              <a:buChar char="•"/>
            </a:pPr>
            <a:endParaRPr lang="en-US" sz="2900" dirty="0">
              <a:solidFill>
                <a:schemeClr val="bg1"/>
              </a:solidFill>
            </a:endParaRPr>
          </a:p>
          <a:p>
            <a:pPr marL="408194" indent="-408194">
              <a:buFont typeface="Arial" pitchFamily="34" charset="0"/>
              <a:buChar char="•"/>
            </a:pPr>
            <a:r>
              <a:rPr lang="en-US" sz="2900" dirty="0">
                <a:solidFill>
                  <a:schemeClr val="bg1"/>
                </a:solidFill>
              </a:rPr>
              <a:t>Photo Identification</a:t>
            </a:r>
          </a:p>
          <a:p>
            <a:pPr marL="408194" indent="-408194">
              <a:buFont typeface="Arial" pitchFamily="34" charset="0"/>
              <a:buChar char="•"/>
            </a:pPr>
            <a:endParaRPr lang="en-US" sz="2900" dirty="0">
              <a:solidFill>
                <a:schemeClr val="bg1"/>
              </a:solidFill>
            </a:endParaRPr>
          </a:p>
          <a:p>
            <a:pPr marL="408194" indent="-408194">
              <a:buFont typeface="Arial" pitchFamily="34" charset="0"/>
              <a:buChar char="•"/>
            </a:pPr>
            <a:endParaRPr lang="en-US" sz="2900" dirty="0">
              <a:solidFill>
                <a:schemeClr val="bg1"/>
              </a:solidFill>
            </a:endParaRPr>
          </a:p>
          <a:p>
            <a:endParaRPr lang="en-US" sz="2900" dirty="0">
              <a:solidFill>
                <a:schemeClr val="bg1"/>
              </a:solidFill>
            </a:endParaRPr>
          </a:p>
          <a:p>
            <a:pPr marL="408194" indent="-408194">
              <a:buFont typeface="Arial" pitchFamily="34" charset="0"/>
              <a:buChar char="•"/>
            </a:pPr>
            <a:r>
              <a:rPr lang="en-US" sz="2900" dirty="0">
                <a:solidFill>
                  <a:schemeClr val="bg1"/>
                </a:solidFill>
              </a:rPr>
              <a:t>Satellite Telemetry</a:t>
            </a:r>
          </a:p>
          <a:p>
            <a:pPr marL="408194" indent="-408194">
              <a:buFont typeface="Arial" pitchFamily="34" charset="0"/>
              <a:buChar char="•"/>
            </a:pPr>
            <a:endParaRPr lang="en-US" sz="2900" dirty="0">
              <a:solidFill>
                <a:schemeClr val="bg1"/>
              </a:solidFill>
            </a:endParaRPr>
          </a:p>
          <a:p>
            <a:endParaRPr lang="en-US" sz="2900" dirty="0" smtClean="0">
              <a:solidFill>
                <a:schemeClr val="bg1"/>
              </a:solidFill>
            </a:endParaRPr>
          </a:p>
          <a:p>
            <a:endParaRPr lang="en-US" sz="2900" dirty="0">
              <a:solidFill>
                <a:schemeClr val="bg1"/>
              </a:solidFill>
            </a:endParaRPr>
          </a:p>
          <a:p>
            <a:endParaRPr lang="en-US" sz="2900" dirty="0">
              <a:solidFill>
                <a:schemeClr val="bg1"/>
              </a:solidFill>
            </a:endParaRPr>
          </a:p>
          <a:p>
            <a:pPr marL="408194" indent="-408194">
              <a:buFont typeface="Arial" pitchFamily="34" charset="0"/>
              <a:buChar char="•"/>
            </a:pPr>
            <a:r>
              <a:rPr lang="en-US" sz="2900" dirty="0">
                <a:solidFill>
                  <a:schemeClr val="bg1"/>
                </a:solidFill>
              </a:rPr>
              <a:t>Genetic Analysis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961" y="1847766"/>
            <a:ext cx="6476290" cy="39776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754973" y="1045029"/>
            <a:ext cx="3835414" cy="655118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en-US" sz="3400" dirty="0">
                <a:solidFill>
                  <a:schemeClr val="bg1"/>
                </a:solidFill>
              </a:rPr>
              <a:t>Acoustic Monitoring</a:t>
            </a:r>
          </a:p>
        </p:txBody>
      </p:sp>
    </p:spTree>
    <p:extLst>
      <p:ext uri="{BB962C8B-B14F-4D97-AF65-F5344CB8AC3E}">
        <p14:creationId xmlns:p14="http://schemas.microsoft.com/office/powerpoint/2010/main" val="44465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Materials and Methods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680" y="1780037"/>
            <a:ext cx="2341699" cy="64365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40" y="3566160"/>
            <a:ext cx="44704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31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504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20" y="182880"/>
            <a:ext cx="7866698" cy="7866698"/>
          </a:xfrm>
        </p:spPr>
      </p:pic>
    </p:spTree>
    <p:extLst>
      <p:ext uri="{BB962C8B-B14F-4D97-AF65-F5344CB8AC3E}">
        <p14:creationId xmlns:p14="http://schemas.microsoft.com/office/powerpoint/2010/main" val="62121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178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76771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By the Numbers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1447800"/>
            <a:ext cx="9098280" cy="634555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Array of 28 receivers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6</a:t>
            </a:r>
            <a:r>
              <a:rPr lang="en-US" dirty="0" smtClean="0">
                <a:solidFill>
                  <a:schemeClr val="bg1"/>
                </a:solidFill>
              </a:rPr>
              <a:t>5 tagged sharks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28 males, 24 Females, 16 undetermined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Size range of 3-6m</a:t>
            </a:r>
            <a:endParaRPr lang="en-US" dirty="0">
              <a:solidFill>
                <a:schemeClr val="bg1"/>
              </a:solidFill>
            </a:endParaRPr>
          </a:p>
          <a:p>
            <a:pPr marL="653110" lvl="1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2 years of monitoring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31443 whale shark detections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64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554480"/>
            <a:ext cx="13167360" cy="5796916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Temporal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What is the seasonality of the </a:t>
            </a:r>
            <a:r>
              <a:rPr lang="en-US" dirty="0" smtClean="0">
                <a:solidFill>
                  <a:schemeClr val="bg1"/>
                </a:solidFill>
              </a:rPr>
              <a:t>aggregation?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Do sharks return over multiple </a:t>
            </a:r>
            <a:r>
              <a:rPr lang="en-US" dirty="0" smtClean="0">
                <a:solidFill>
                  <a:schemeClr val="bg1"/>
                </a:solidFill>
              </a:rPr>
              <a:t>years?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Spatial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What areas are the sharks using when they are on site?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How are they using the water column?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Sexual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How does the above relate to the sharks’ gender? </a:t>
            </a:r>
          </a:p>
          <a:p>
            <a:pPr marL="653110" lvl="1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90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76771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Temporal  (Seasonality)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483690"/>
              </p:ext>
            </p:extLst>
          </p:nvPr>
        </p:nvGraphicFramePr>
        <p:xfrm>
          <a:off x="365760" y="1097280"/>
          <a:ext cx="1387151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132909"/>
              </p:ext>
            </p:extLst>
          </p:nvPr>
        </p:nvGraphicFramePr>
        <p:xfrm>
          <a:off x="365760" y="4572000"/>
          <a:ext cx="13885194" cy="3315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0005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76771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Temporal  (Site Fidelity)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1646712"/>
              </p:ext>
            </p:extLst>
          </p:nvPr>
        </p:nvGraphicFramePr>
        <p:xfrm>
          <a:off x="152401" y="1371600"/>
          <a:ext cx="7010399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2873407"/>
              </p:ext>
            </p:extLst>
          </p:nvPr>
        </p:nvGraphicFramePr>
        <p:xfrm>
          <a:off x="152401" y="4648200"/>
          <a:ext cx="7010398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6588336"/>
              </p:ext>
            </p:extLst>
          </p:nvPr>
        </p:nvGraphicFramePr>
        <p:xfrm>
          <a:off x="7543800" y="1371600"/>
          <a:ext cx="68580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1188217"/>
              </p:ext>
            </p:extLst>
          </p:nvPr>
        </p:nvGraphicFramePr>
        <p:xfrm>
          <a:off x="7543800" y="4638674"/>
          <a:ext cx="6858000" cy="3362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0257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754880" y="182880"/>
            <a:ext cx="9875520" cy="82296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Spatial (General Habitat Use)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406358"/>
            <a:ext cx="1341120" cy="655118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3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5293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2926081"/>
            <a:ext cx="1706880" cy="655118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3400" b="1" dirty="0">
                <a:solidFill>
                  <a:schemeClr val="accent4"/>
                </a:solidFill>
              </a:rPr>
              <a:t>32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13760" y="6309361"/>
            <a:ext cx="853440" cy="655118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3400" b="1" dirty="0">
                <a:solidFill>
                  <a:schemeClr val="accent3"/>
                </a:solidFill>
              </a:rPr>
              <a:t>43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56320" y="4488266"/>
            <a:ext cx="1097280" cy="655118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3400" b="1" dirty="0">
                <a:solidFill>
                  <a:srgbClr val="FF0000"/>
                </a:solidFill>
              </a:rPr>
              <a:t>221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42560" y="3291841"/>
            <a:ext cx="1706880" cy="655118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3400" b="1" dirty="0">
                <a:solidFill>
                  <a:schemeClr val="bg1"/>
                </a:solidFill>
              </a:rPr>
              <a:t>25,768</a:t>
            </a:r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872834"/>
              </p:ext>
            </p:extLst>
          </p:nvPr>
        </p:nvGraphicFramePr>
        <p:xfrm>
          <a:off x="6781800" y="1250157"/>
          <a:ext cx="7871788" cy="3351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3103487"/>
              </p:ext>
            </p:extLst>
          </p:nvPr>
        </p:nvGraphicFramePr>
        <p:xfrm>
          <a:off x="6781802" y="4541996"/>
          <a:ext cx="7871788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7503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Graphic spid="16" grpId="0">
        <p:bldAsOne/>
      </p:bldGraphic>
      <p:bldGraphic spid="1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11040" y="365760"/>
            <a:ext cx="9387840" cy="76771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Spatial  (</a:t>
            </a:r>
            <a:r>
              <a:rPr lang="en-US" dirty="0" err="1" smtClean="0">
                <a:solidFill>
                  <a:schemeClr val="bg1"/>
                </a:solidFill>
              </a:rPr>
              <a:t>Shib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Habil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Habitat use)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97280" y="731519"/>
            <a:ext cx="1706880" cy="655118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3400" b="1" dirty="0">
                <a:solidFill>
                  <a:schemeClr val="accent1"/>
                </a:solidFill>
              </a:rPr>
              <a:t>10305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35680" y="2194561"/>
            <a:ext cx="1463040" cy="655118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3400" b="1" dirty="0">
                <a:solidFill>
                  <a:schemeClr val="accent3"/>
                </a:solidFill>
              </a:rPr>
              <a:t>3400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4236563"/>
            <a:ext cx="1463040" cy="655118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3400" b="1" dirty="0">
                <a:solidFill>
                  <a:schemeClr val="accent4"/>
                </a:solidFill>
              </a:rPr>
              <a:t>1955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22080" y="4236563"/>
            <a:ext cx="2316480" cy="655118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3400" b="1" dirty="0">
                <a:solidFill>
                  <a:schemeClr val="accent5"/>
                </a:solidFill>
              </a:rPr>
              <a:t>136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4513562"/>
            <a:ext cx="1828800" cy="655118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3400" b="1" dirty="0">
                <a:solidFill>
                  <a:schemeClr val="accent2"/>
                </a:solidFill>
              </a:rPr>
              <a:t>9970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59040" y="2181801"/>
            <a:ext cx="4511040" cy="655118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3400" b="1" dirty="0">
                <a:solidFill>
                  <a:schemeClr val="bg1"/>
                </a:solidFill>
              </a:rPr>
              <a:t>North inshore 5293</a:t>
            </a: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470554"/>
              </p:ext>
            </p:extLst>
          </p:nvPr>
        </p:nvGraphicFramePr>
        <p:xfrm>
          <a:off x="6424901" y="1498720"/>
          <a:ext cx="8168640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1499192"/>
              </p:ext>
            </p:extLst>
          </p:nvPr>
        </p:nvGraphicFramePr>
        <p:xfrm>
          <a:off x="6424901" y="4790560"/>
          <a:ext cx="816864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2049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8" grpId="0"/>
      <p:bldP spid="9" grpId="0"/>
      <p:bldP spid="12" grpId="0"/>
      <p:bldGraphic spid="13" grpId="0">
        <p:bldAsOne/>
      </p:bldGraphic>
      <p:bldGraphic spid="1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76771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Spatial  (Vertical Habitat Use)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0160"/>
            <a:ext cx="14630400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7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785205"/>
              </p:ext>
            </p:extLst>
          </p:nvPr>
        </p:nvGraphicFramePr>
        <p:xfrm>
          <a:off x="0" y="0"/>
          <a:ext cx="14630400" cy="822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4969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182880"/>
            <a:ext cx="13167360" cy="914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Gender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006" y="4846320"/>
            <a:ext cx="8642392" cy="297719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683" y="3093713"/>
            <a:ext cx="2750318" cy="137769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093713"/>
            <a:ext cx="2779776" cy="137769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659" y="1633527"/>
            <a:ext cx="2615434" cy="146018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560" y="1648961"/>
            <a:ext cx="2617216" cy="144475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775" y="1648961"/>
            <a:ext cx="2658261" cy="282244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842" y="1633525"/>
            <a:ext cx="1257205" cy="91609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61" y="1648961"/>
            <a:ext cx="2863499" cy="133614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456" y="2549615"/>
            <a:ext cx="2178304" cy="196291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761" y="2961386"/>
            <a:ext cx="2253899" cy="151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99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9343096"/>
              </p:ext>
            </p:extLst>
          </p:nvPr>
        </p:nvGraphicFramePr>
        <p:xfrm>
          <a:off x="304800" y="2362200"/>
          <a:ext cx="7498080" cy="3583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31520" y="182880"/>
            <a:ext cx="13167360" cy="914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Gender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3978667"/>
              </p:ext>
            </p:extLst>
          </p:nvPr>
        </p:nvGraphicFramePr>
        <p:xfrm>
          <a:off x="7559040" y="1188720"/>
          <a:ext cx="707136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5918694"/>
              </p:ext>
            </p:extLst>
          </p:nvPr>
        </p:nvGraphicFramePr>
        <p:xfrm>
          <a:off x="7680960" y="4754880"/>
          <a:ext cx="6915414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7191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sprj_05apr11 (36)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7680" y="457200"/>
            <a:ext cx="13604112" cy="7652986"/>
          </a:xfrm>
        </p:spPr>
      </p:pic>
    </p:spTree>
    <p:extLst>
      <p:ext uri="{BB962C8B-B14F-4D97-AF65-F5344CB8AC3E}">
        <p14:creationId xmlns:p14="http://schemas.microsoft.com/office/powerpoint/2010/main" val="204448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Breeding?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1600200"/>
            <a:ext cx="9997440" cy="3209663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marL="653110" indent="-653110">
              <a:buFont typeface="Arial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Size range </a:t>
            </a:r>
            <a:r>
              <a:rPr lang="en-US" sz="4000" dirty="0" smtClean="0">
                <a:solidFill>
                  <a:schemeClr val="bg1"/>
                </a:solidFill>
              </a:rPr>
              <a:t>3-6m, size at maturity is 8-10 m</a:t>
            </a:r>
            <a:endParaRPr lang="en-US" sz="4000" dirty="0">
              <a:solidFill>
                <a:schemeClr val="bg1"/>
              </a:solidFill>
            </a:endParaRPr>
          </a:p>
          <a:p>
            <a:pPr marL="653110" indent="-653110">
              <a:buFont typeface="Arial" pitchFamily="34" charset="0"/>
              <a:buChar char="•"/>
            </a:pPr>
            <a:endParaRPr lang="en-US" sz="4000" dirty="0">
              <a:solidFill>
                <a:schemeClr val="bg1"/>
              </a:solidFill>
            </a:endParaRPr>
          </a:p>
          <a:p>
            <a:pPr marL="653110" indent="-653110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</a:rPr>
              <a:t>The claspers of the males </a:t>
            </a:r>
            <a:r>
              <a:rPr lang="en-US" sz="4000" dirty="0">
                <a:solidFill>
                  <a:schemeClr val="bg1"/>
                </a:solidFill>
              </a:rPr>
              <a:t>are small, undeveloped, and not yet usable for </a:t>
            </a:r>
            <a:r>
              <a:rPr lang="en-US" sz="4000" dirty="0" smtClean="0">
                <a:solidFill>
                  <a:schemeClr val="bg1"/>
                </a:solidFill>
              </a:rPr>
              <a:t>mating.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878" y="4809863"/>
            <a:ext cx="8642392" cy="297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1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Future Work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Continued acoustic 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n-US" dirty="0" smtClean="0">
                <a:solidFill>
                  <a:schemeClr val="bg1"/>
                </a:solidFill>
              </a:rPr>
              <a:t>onitoring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Plankton Assessments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Expansion to a new site for comparative analysis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61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Acknowledgments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5760" y="5486400"/>
            <a:ext cx="13898880" cy="1332226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Pedro De La Torre, Noah </a:t>
            </a:r>
            <a:r>
              <a:rPr lang="en-US" dirty="0" err="1" smtClean="0">
                <a:solidFill>
                  <a:schemeClr val="bg1"/>
                </a:solidFill>
              </a:rPr>
              <a:t>Derosiers</a:t>
            </a:r>
            <a:r>
              <a:rPr lang="en-US" dirty="0" smtClean="0">
                <a:solidFill>
                  <a:schemeClr val="bg1"/>
                </a:solidFill>
              </a:rPr>
              <a:t>, Keith </a:t>
            </a:r>
            <a:r>
              <a:rPr lang="en-US" dirty="0" err="1" smtClean="0">
                <a:solidFill>
                  <a:schemeClr val="bg1"/>
                </a:solidFill>
              </a:rPr>
              <a:t>Gehres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Gerrit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Nanninga</a:t>
            </a:r>
            <a:r>
              <a:rPr lang="en-US" dirty="0" smtClean="0">
                <a:solidFill>
                  <a:schemeClr val="bg1"/>
                </a:solidFill>
              </a:rPr>
              <a:t>, Julia </a:t>
            </a:r>
            <a:r>
              <a:rPr lang="en-US" dirty="0" err="1" smtClean="0">
                <a:solidFill>
                  <a:schemeClr val="bg1"/>
                </a:solidFill>
              </a:rPr>
              <a:t>Spaet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Maha</a:t>
            </a:r>
            <a:r>
              <a:rPr lang="en-US" dirty="0" smtClean="0">
                <a:solidFill>
                  <a:schemeClr val="bg1"/>
                </a:solidFill>
              </a:rPr>
              <a:t> Khalil,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Fernando </a:t>
            </a:r>
            <a:r>
              <a:rPr lang="en-US" dirty="0" err="1" smtClean="0">
                <a:solidFill>
                  <a:schemeClr val="bg1"/>
                </a:solidFill>
              </a:rPr>
              <a:t>Cagua</a:t>
            </a:r>
            <a:r>
              <a:rPr lang="en-US" dirty="0" smtClean="0">
                <a:solidFill>
                  <a:schemeClr val="bg1"/>
                </a:solidFill>
              </a:rPr>
              <a:t>, Jessie </a:t>
            </a:r>
            <a:r>
              <a:rPr lang="en-US" dirty="0" err="1" smtClean="0">
                <a:solidFill>
                  <a:schemeClr val="bg1"/>
                </a:solidFill>
              </a:rPr>
              <a:t>Masterman</a:t>
            </a:r>
            <a:r>
              <a:rPr lang="en-US" dirty="0" smtClean="0">
                <a:solidFill>
                  <a:schemeClr val="bg1"/>
                </a:solidFill>
              </a:rPr>
              <a:t>, Jess </a:t>
            </a:r>
            <a:r>
              <a:rPr lang="en-US" dirty="0" err="1" smtClean="0">
                <a:solidFill>
                  <a:schemeClr val="bg1"/>
                </a:solidFill>
              </a:rPr>
              <a:t>Bouwmeester</a:t>
            </a:r>
            <a:r>
              <a:rPr lang="en-US" dirty="0" smtClean="0">
                <a:solidFill>
                  <a:schemeClr val="bg1"/>
                </a:solidFill>
              </a:rPr>
              <a:t>, Liz </a:t>
            </a:r>
            <a:r>
              <a:rPr lang="en-US" dirty="0" err="1" smtClean="0">
                <a:solidFill>
                  <a:schemeClr val="bg1"/>
                </a:solidFill>
              </a:rPr>
              <a:t>Laman</a:t>
            </a:r>
            <a:r>
              <a:rPr lang="en-US" dirty="0" smtClean="0">
                <a:solidFill>
                  <a:schemeClr val="bg1"/>
                </a:solidFill>
              </a:rPr>
              <a:t> Trip, Lizzie Tyler, </a:t>
            </a:r>
            <a:r>
              <a:rPr lang="en-US" dirty="0" err="1" smtClean="0">
                <a:solidFill>
                  <a:schemeClr val="bg1"/>
                </a:solidFill>
              </a:rPr>
              <a:t>Tane</a:t>
            </a:r>
            <a:r>
              <a:rPr lang="en-US" dirty="0" smtClean="0">
                <a:solidFill>
                  <a:schemeClr val="bg1"/>
                </a:solidFill>
              </a:rPr>
              <a:t> Sinclair-Taylor, Mark Priest , CMOR Staff   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5" y="1737360"/>
            <a:ext cx="3158291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http://www.ooi.washington.edu/files/io-logos_0003_whoilog_big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670" y="1737360"/>
            <a:ext cx="1477562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85" y="1737360"/>
            <a:ext cx="152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5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3142</TotalTime>
  <Words>351</Words>
  <Application>Microsoft Office PowerPoint</Application>
  <PresentationFormat>Custom</PresentationFormat>
  <Paragraphs>101</Paragraphs>
  <Slides>23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1_Office Theme</vt:lpstr>
      <vt:lpstr>Acoustic Monitoring of a Red Sea Whale Shark Aggregation</vt:lpstr>
      <vt:lpstr>PowerPoint Presentation</vt:lpstr>
      <vt:lpstr>PowerPoint Presentation</vt:lpstr>
      <vt:lpstr>PowerPoint Presentation</vt:lpstr>
      <vt:lpstr>Materials and Methods</vt:lpstr>
      <vt:lpstr>PowerPoint Presentation</vt:lpstr>
      <vt:lpstr>PowerPoint Presentation</vt:lpstr>
      <vt:lpstr>PowerPoint Presentation</vt:lpstr>
      <vt:lpstr>PowerPoint Presentation</vt:lpstr>
      <vt:lpstr>By the Numbers</vt:lpstr>
      <vt:lpstr>Results</vt:lpstr>
      <vt:lpstr>Temporal  (Seasonality)</vt:lpstr>
      <vt:lpstr>Temporal  (Site Fidelity)</vt:lpstr>
      <vt:lpstr>Spatial (General Habitat Use)</vt:lpstr>
      <vt:lpstr>Spatial  (Shib Habil Habitat use)</vt:lpstr>
      <vt:lpstr>Spatial  (Vertical Habitat Use)</vt:lpstr>
      <vt:lpstr>PowerPoint Presentation</vt:lpstr>
      <vt:lpstr>Gender</vt:lpstr>
      <vt:lpstr>Gender</vt:lpstr>
      <vt:lpstr>PowerPoint Presentation</vt:lpstr>
      <vt:lpstr>Breeding?</vt:lpstr>
      <vt:lpstr>Future Work</vt:lpstr>
      <vt:lpstr>Acknowledgments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Acoustic Monitoring of a Red Sea Whale Shark Aggregation</dc:title>
  <dc:creator>Windows User</dc:creator>
  <cp:lastModifiedBy>ruser</cp:lastModifiedBy>
  <cp:revision>79</cp:revision>
  <dcterms:created xsi:type="dcterms:W3CDTF">2012-06-28T11:22:09Z</dcterms:created>
  <dcterms:modified xsi:type="dcterms:W3CDTF">2012-07-08T05:22:57Z</dcterms:modified>
</cp:coreProperties>
</file>